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x="18288000" cy="10287000"/>
  <p:notesSz cx="6858000" cy="9144000"/>
  <p:embeddedFontLst>
    <p:embeddedFont>
      <p:font typeface="Telegraf Bold" charset="1" panose="00000800000000000000"/>
      <p:regular r:id="rId25"/>
    </p:embeddedFont>
    <p:embeddedFont>
      <p:font typeface="Telegraf" charset="1" panose="00000500000000000000"/>
      <p:regular r:id="rId26"/>
    </p:embeddedFont>
    <p:embeddedFont>
      <p:font typeface="Telegraf Extra-Light" charset="1" panose="00000300000000000000"/>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6.png" Type="http://schemas.openxmlformats.org/officeDocument/2006/relationships/image"/><Relationship Id="rId5" Target="../media/image17.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8.png" Type="http://schemas.openxmlformats.org/officeDocument/2006/relationships/image"/><Relationship Id="rId5" Target="../media/image19.png" Type="http://schemas.openxmlformats.org/officeDocument/2006/relationships/image"/><Relationship Id="rId6" Target="../media/image20.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21.png" Type="http://schemas.openxmlformats.org/officeDocument/2006/relationships/image"/><Relationship Id="rId5" Target="../media/image22.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23.png" Type="http://schemas.openxmlformats.org/officeDocument/2006/relationships/image"/><Relationship Id="rId5" Target="../media/image24.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25.png" Type="http://schemas.openxmlformats.org/officeDocument/2006/relationships/image"/><Relationship Id="rId5" Target="../media/image26.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27.png" Type="http://schemas.openxmlformats.org/officeDocument/2006/relationships/image"/><Relationship Id="rId5" Target="../media/image28.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28.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ailto:mfkriazh57@gmail.com" TargetMode="External" Type="http://schemas.openxmlformats.org/officeDocument/2006/relationships/hyperlink"/><Relationship Id="rId5" Target="http://www.linkedin.com/in/muhammad-fakhri-azhar" TargetMode="External" Type="http://schemas.openxmlformats.org/officeDocument/2006/relationships/hyperlink"/><Relationship Id="rId6" Target="https://drive.google.com/file/d/1bmZEG3P_amt9JkrB1CX6XiJ8h8-DWcyb/view?usp=sharing" TargetMode="External" Type="http://schemas.openxmlformats.org/officeDocument/2006/relationships/hyperlink"/><Relationship Id="rId7" Target="https://github.com/mfakhriazhar" TargetMode="External" Type="http://schemas.openxmlformats.org/officeDocument/2006/relationships/hyperlink"/><Relationship Id="rId8" Target="https://github.com/mfakhriazhar/data-cleaning-sql/blob/main/Project%20Data%20Cleaning%20with%20MySQL.sql" TargetMode="External" Type="http://schemas.openxmlformats.org/officeDocument/2006/relationships/hyperlink"/></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https://github.com/mfakhriazhar/data-cleaning-sql/blob/main/layoffs_data.csv"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0.png" Type="http://schemas.openxmlformats.org/officeDocument/2006/relationships/image"/><Relationship Id="rId5" Target="../media/image11.png" Type="http://schemas.openxmlformats.org/officeDocument/2006/relationships/image"/><Relationship Id="rId6" Target="../media/image12.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07862">
            <a:off x="6110388" y="5304279"/>
            <a:ext cx="15048401" cy="6376760"/>
          </a:xfrm>
          <a:custGeom>
            <a:avLst/>
            <a:gdLst/>
            <a:ahLst/>
            <a:cxnLst/>
            <a:rect r="r" b="b" t="t" l="l"/>
            <a:pathLst>
              <a:path h="6376760" w="15048401">
                <a:moveTo>
                  <a:pt x="0" y="0"/>
                </a:moveTo>
                <a:lnTo>
                  <a:pt x="15048401" y="0"/>
                </a:lnTo>
                <a:lnTo>
                  <a:pt x="15048401" y="6376760"/>
                </a:lnTo>
                <a:lnTo>
                  <a:pt x="0" y="6376760"/>
                </a:lnTo>
                <a:lnTo>
                  <a:pt x="0" y="0"/>
                </a:lnTo>
                <a:close/>
              </a:path>
            </a:pathLst>
          </a:custGeom>
          <a:blipFill>
            <a:blip r:embed="rId2"/>
            <a:stretch>
              <a:fillRect l="0" t="0" r="0" b="0"/>
            </a:stretch>
          </a:blipFill>
        </p:spPr>
      </p:sp>
      <p:grpSp>
        <p:nvGrpSpPr>
          <p:cNvPr name="Group 3" id="3"/>
          <p:cNvGrpSpPr/>
          <p:nvPr/>
        </p:nvGrpSpPr>
        <p:grpSpPr>
          <a:xfrm rot="0">
            <a:off x="1028700" y="7009521"/>
            <a:ext cx="11596794" cy="321435"/>
            <a:chOff x="0" y="0"/>
            <a:chExt cx="3054300" cy="84658"/>
          </a:xfrm>
        </p:grpSpPr>
        <p:sp>
          <p:nvSpPr>
            <p:cNvPr name="Freeform 4" id="4"/>
            <p:cNvSpPr/>
            <p:nvPr/>
          </p:nvSpPr>
          <p:spPr>
            <a:xfrm flipH="false" flipV="false" rot="0">
              <a:off x="0" y="0"/>
              <a:ext cx="3054300" cy="84658"/>
            </a:xfrm>
            <a:custGeom>
              <a:avLst/>
              <a:gdLst/>
              <a:ahLst/>
              <a:cxnLst/>
              <a:rect r="r" b="b" t="t" l="l"/>
              <a:pathLst>
                <a:path h="84658" w="3054300">
                  <a:moveTo>
                    <a:pt x="0" y="0"/>
                  </a:moveTo>
                  <a:lnTo>
                    <a:pt x="3054300" y="0"/>
                  </a:lnTo>
                  <a:lnTo>
                    <a:pt x="3054300" y="84658"/>
                  </a:lnTo>
                  <a:lnTo>
                    <a:pt x="0" y="8465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5" id="5"/>
            <p:cNvSpPr txBox="true"/>
            <p:nvPr/>
          </p:nvSpPr>
          <p:spPr>
            <a:xfrm>
              <a:off x="0" y="-57150"/>
              <a:ext cx="3054300" cy="141808"/>
            </a:xfrm>
            <a:prstGeom prst="rect">
              <a:avLst/>
            </a:prstGeom>
          </p:spPr>
          <p:txBody>
            <a:bodyPr anchor="ctr" rtlCol="false" tIns="50800" lIns="50800" bIns="50800" rIns="50800"/>
            <a:lstStyle/>
            <a:p>
              <a:pPr algn="ctr">
                <a:lnSpc>
                  <a:spcPts val="3639"/>
                </a:lnSpc>
              </a:pPr>
            </a:p>
          </p:txBody>
        </p:sp>
      </p:grpSp>
      <p:sp>
        <p:nvSpPr>
          <p:cNvPr name="Freeform 6" id="6"/>
          <p:cNvSpPr/>
          <p:nvPr/>
        </p:nvSpPr>
        <p:spPr>
          <a:xfrm flipH="false" flipV="true" rot="0">
            <a:off x="-641393" y="-1165054"/>
            <a:ext cx="6732105" cy="4030848"/>
          </a:xfrm>
          <a:custGeom>
            <a:avLst/>
            <a:gdLst/>
            <a:ahLst/>
            <a:cxnLst/>
            <a:rect r="r" b="b" t="t" l="l"/>
            <a:pathLst>
              <a:path h="4030848" w="6732105">
                <a:moveTo>
                  <a:pt x="0" y="4030848"/>
                </a:moveTo>
                <a:lnTo>
                  <a:pt x="6732105" y="4030848"/>
                </a:lnTo>
                <a:lnTo>
                  <a:pt x="6732105" y="0"/>
                </a:lnTo>
                <a:lnTo>
                  <a:pt x="0" y="0"/>
                </a:lnTo>
                <a:lnTo>
                  <a:pt x="0" y="4030848"/>
                </a:lnTo>
                <a:close/>
              </a:path>
            </a:pathLst>
          </a:custGeom>
          <a:blipFill>
            <a:blip r:embed="rId3"/>
            <a:stretch>
              <a:fillRect l="0" t="0" r="0" b="0"/>
            </a:stretch>
          </a:blipFill>
        </p:spPr>
      </p:sp>
      <p:sp>
        <p:nvSpPr>
          <p:cNvPr name="TextBox 7" id="7"/>
          <p:cNvSpPr txBox="true"/>
          <p:nvPr/>
        </p:nvSpPr>
        <p:spPr>
          <a:xfrm rot="0">
            <a:off x="1028700" y="4110578"/>
            <a:ext cx="12035098" cy="1812926"/>
          </a:xfrm>
          <a:prstGeom prst="rect">
            <a:avLst/>
          </a:prstGeom>
        </p:spPr>
        <p:txBody>
          <a:bodyPr anchor="t" rtlCol="false" tIns="0" lIns="0" bIns="0" rIns="0">
            <a:spAutoFit/>
          </a:bodyPr>
          <a:lstStyle/>
          <a:p>
            <a:pPr algn="l">
              <a:lnSpc>
                <a:spcPts val="13999"/>
              </a:lnSpc>
              <a:spcBef>
                <a:spcPct val="0"/>
              </a:spcBef>
            </a:pPr>
            <a:r>
              <a:rPr lang="en-US" b="true" sz="9999" spc="499">
                <a:solidFill>
                  <a:srgbClr val="343434"/>
                </a:solidFill>
                <a:latin typeface="Telegraf Bold"/>
                <a:ea typeface="Telegraf Bold"/>
                <a:cs typeface="Telegraf Bold"/>
                <a:sym typeface="Telegraf Bold"/>
              </a:rPr>
              <a:t>DATA CLEANING</a:t>
            </a:r>
          </a:p>
        </p:txBody>
      </p:sp>
      <p:sp>
        <p:nvSpPr>
          <p:cNvPr name="TextBox 8" id="8"/>
          <p:cNvSpPr txBox="true"/>
          <p:nvPr/>
        </p:nvSpPr>
        <p:spPr>
          <a:xfrm rot="0">
            <a:off x="1028700" y="5838581"/>
            <a:ext cx="10797967" cy="1170940"/>
          </a:xfrm>
          <a:prstGeom prst="rect">
            <a:avLst/>
          </a:prstGeom>
        </p:spPr>
        <p:txBody>
          <a:bodyPr anchor="t" rtlCol="false" tIns="0" lIns="0" bIns="0" rIns="0">
            <a:spAutoFit/>
          </a:bodyPr>
          <a:lstStyle/>
          <a:p>
            <a:pPr algn="l">
              <a:lnSpc>
                <a:spcPts val="8959"/>
              </a:lnSpc>
              <a:spcBef>
                <a:spcPct val="0"/>
              </a:spcBef>
            </a:pPr>
            <a:r>
              <a:rPr lang="en-US" sz="6399" spc="697">
                <a:solidFill>
                  <a:srgbClr val="343434"/>
                </a:solidFill>
                <a:latin typeface="Telegraf"/>
                <a:ea typeface="Telegraf"/>
                <a:cs typeface="Telegraf"/>
                <a:sym typeface="Telegraf"/>
              </a:rPr>
              <a:t>WITH MYSQL</a:t>
            </a:r>
          </a:p>
        </p:txBody>
      </p:sp>
      <p:sp>
        <p:nvSpPr>
          <p:cNvPr name="TextBox 9" id="9"/>
          <p:cNvSpPr txBox="true"/>
          <p:nvPr/>
        </p:nvSpPr>
        <p:spPr>
          <a:xfrm rot="0">
            <a:off x="1028700" y="8032284"/>
            <a:ext cx="2554023" cy="460375"/>
          </a:xfrm>
          <a:prstGeom prst="rect">
            <a:avLst/>
          </a:prstGeom>
        </p:spPr>
        <p:txBody>
          <a:bodyPr anchor="t" rtlCol="false" tIns="0" lIns="0" bIns="0" rIns="0">
            <a:spAutoFit/>
          </a:bodyPr>
          <a:lstStyle/>
          <a:p>
            <a:pPr algn="l">
              <a:lnSpc>
                <a:spcPts val="3499"/>
              </a:lnSpc>
              <a:spcBef>
                <a:spcPct val="0"/>
              </a:spcBef>
            </a:pPr>
            <a:r>
              <a:rPr lang="en-US" sz="2499" spc="124">
                <a:solidFill>
                  <a:srgbClr val="343434"/>
                </a:solidFill>
                <a:latin typeface="Telegraf"/>
                <a:ea typeface="Telegraf"/>
                <a:cs typeface="Telegraf"/>
                <a:sym typeface="Telegraf"/>
              </a:rPr>
              <a:t>Presented By:</a:t>
            </a:r>
          </a:p>
        </p:txBody>
      </p:sp>
      <p:sp>
        <p:nvSpPr>
          <p:cNvPr name="TextBox 10" id="10"/>
          <p:cNvSpPr txBox="true"/>
          <p:nvPr/>
        </p:nvSpPr>
        <p:spPr>
          <a:xfrm rot="0">
            <a:off x="3761206" y="8032284"/>
            <a:ext cx="4418410" cy="460375"/>
          </a:xfrm>
          <a:prstGeom prst="rect">
            <a:avLst/>
          </a:prstGeom>
        </p:spPr>
        <p:txBody>
          <a:bodyPr anchor="t" rtlCol="false" tIns="0" lIns="0" bIns="0" rIns="0">
            <a:spAutoFit/>
          </a:bodyPr>
          <a:lstStyle/>
          <a:p>
            <a:pPr algn="l">
              <a:lnSpc>
                <a:spcPts val="3499"/>
              </a:lnSpc>
              <a:spcBef>
                <a:spcPct val="0"/>
              </a:spcBef>
            </a:pPr>
            <a:r>
              <a:rPr lang="en-US" sz="2499" spc="124">
                <a:solidFill>
                  <a:srgbClr val="343434"/>
                </a:solidFill>
                <a:latin typeface="Telegraf"/>
                <a:ea typeface="Telegraf"/>
                <a:cs typeface="Telegraf"/>
                <a:sym typeface="Telegraf"/>
              </a:rPr>
              <a:t>Muhammad Fakhri Azhar</a:t>
            </a:r>
          </a:p>
        </p:txBody>
      </p:sp>
      <p:grpSp>
        <p:nvGrpSpPr>
          <p:cNvPr name="Group 11" id="11"/>
          <p:cNvGrpSpPr/>
          <p:nvPr/>
        </p:nvGrpSpPr>
        <p:grpSpPr>
          <a:xfrm rot="0">
            <a:off x="6728887" y="707178"/>
            <a:ext cx="12669823" cy="643045"/>
            <a:chOff x="0" y="0"/>
            <a:chExt cx="16893097" cy="857393"/>
          </a:xfrm>
        </p:grpSpPr>
        <p:grpSp>
          <p:nvGrpSpPr>
            <p:cNvPr name="Group 12" id="12"/>
            <p:cNvGrpSpPr/>
            <p:nvPr/>
          </p:nvGrpSpPr>
          <p:grpSpPr>
            <a:xfrm rot="5400000">
              <a:off x="8017852" y="-8017852"/>
              <a:ext cx="857393" cy="16893097"/>
              <a:chOff x="0" y="0"/>
              <a:chExt cx="169362" cy="3336908"/>
            </a:xfrm>
          </p:grpSpPr>
          <p:sp>
            <p:nvSpPr>
              <p:cNvPr name="Freeform 13" id="13"/>
              <p:cNvSpPr/>
              <p:nvPr/>
            </p:nvSpPr>
            <p:spPr>
              <a:xfrm flipH="false" flipV="false" rot="0">
                <a:off x="0" y="0"/>
                <a:ext cx="169362" cy="3336908"/>
              </a:xfrm>
              <a:custGeom>
                <a:avLst/>
                <a:gdLst/>
                <a:ahLst/>
                <a:cxnLst/>
                <a:rect r="r" b="b" t="t" l="l"/>
                <a:pathLst>
                  <a:path h="3336908" w="169362">
                    <a:moveTo>
                      <a:pt x="84681" y="0"/>
                    </a:moveTo>
                    <a:lnTo>
                      <a:pt x="84681" y="0"/>
                    </a:lnTo>
                    <a:cubicBezTo>
                      <a:pt x="107140" y="0"/>
                      <a:pt x="128678" y="8922"/>
                      <a:pt x="144559" y="24802"/>
                    </a:cubicBezTo>
                    <a:cubicBezTo>
                      <a:pt x="160440" y="40683"/>
                      <a:pt x="169362" y="62222"/>
                      <a:pt x="169362" y="84681"/>
                    </a:cubicBezTo>
                    <a:lnTo>
                      <a:pt x="169362" y="3252227"/>
                    </a:lnTo>
                    <a:cubicBezTo>
                      <a:pt x="169362" y="3274686"/>
                      <a:pt x="160440" y="3296225"/>
                      <a:pt x="144559" y="3312106"/>
                    </a:cubicBezTo>
                    <a:cubicBezTo>
                      <a:pt x="128678" y="3327986"/>
                      <a:pt x="107140" y="3336908"/>
                      <a:pt x="84681" y="3336908"/>
                    </a:cubicBezTo>
                    <a:lnTo>
                      <a:pt x="84681" y="3336908"/>
                    </a:lnTo>
                    <a:cubicBezTo>
                      <a:pt x="37913" y="3336908"/>
                      <a:pt x="0" y="3298995"/>
                      <a:pt x="0" y="325222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14" id="14"/>
              <p:cNvSpPr txBox="true"/>
              <p:nvPr/>
            </p:nvSpPr>
            <p:spPr>
              <a:xfrm>
                <a:off x="0" y="-57150"/>
                <a:ext cx="169362" cy="3394058"/>
              </a:xfrm>
              <a:prstGeom prst="rect">
                <a:avLst/>
              </a:prstGeom>
            </p:spPr>
            <p:txBody>
              <a:bodyPr anchor="ctr" rtlCol="false" tIns="50800" lIns="50800" bIns="50800" rIns="50800"/>
              <a:lstStyle/>
              <a:p>
                <a:pPr algn="ctr">
                  <a:lnSpc>
                    <a:spcPts val="3639"/>
                  </a:lnSpc>
                </a:pPr>
              </a:p>
            </p:txBody>
          </p:sp>
        </p:grpSp>
        <p:sp>
          <p:nvSpPr>
            <p:cNvPr name="TextBox 15" id="15"/>
            <p:cNvSpPr txBox="true"/>
            <p:nvPr/>
          </p:nvSpPr>
          <p:spPr>
            <a:xfrm rot="0">
              <a:off x="2634251" y="124248"/>
              <a:ext cx="4002596"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16" id="16"/>
            <p:cNvSpPr txBox="true"/>
            <p:nvPr/>
          </p:nvSpPr>
          <p:spPr>
            <a:xfrm rot="0">
              <a:off x="11118422" y="124248"/>
              <a:ext cx="2922129"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17" id="17"/>
            <p:cNvSpPr txBox="true"/>
            <p:nvPr/>
          </p:nvSpPr>
          <p:spPr>
            <a:xfrm rot="0">
              <a:off x="7490336" y="124248"/>
              <a:ext cx="2922129"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grpSp>
        <p:nvGrpSpPr>
          <p:cNvPr name="Group 4" id="4"/>
          <p:cNvGrpSpPr/>
          <p:nvPr/>
        </p:nvGrpSpPr>
        <p:grpSpPr>
          <a:xfrm rot="0">
            <a:off x="1384166" y="6255303"/>
            <a:ext cx="9633687" cy="2656789"/>
            <a:chOff x="0" y="0"/>
            <a:chExt cx="12844916" cy="3542385"/>
          </a:xfrm>
        </p:grpSpPr>
        <p:grpSp>
          <p:nvGrpSpPr>
            <p:cNvPr name="Group 5" id="5"/>
            <p:cNvGrpSpPr/>
            <p:nvPr/>
          </p:nvGrpSpPr>
          <p:grpSpPr>
            <a:xfrm rot="0">
              <a:off x="0" y="0"/>
              <a:ext cx="12844916" cy="3542385"/>
              <a:chOff x="0" y="0"/>
              <a:chExt cx="2537267" cy="699730"/>
            </a:xfrm>
          </p:grpSpPr>
          <p:sp>
            <p:nvSpPr>
              <p:cNvPr name="Freeform 6" id="6"/>
              <p:cNvSpPr/>
              <p:nvPr/>
            </p:nvSpPr>
            <p:spPr>
              <a:xfrm flipH="false" flipV="false" rot="0">
                <a:off x="0" y="0"/>
                <a:ext cx="2537267" cy="699730"/>
              </a:xfrm>
              <a:custGeom>
                <a:avLst/>
                <a:gdLst/>
                <a:ahLst/>
                <a:cxnLst/>
                <a:rect r="r" b="b" t="t" l="l"/>
                <a:pathLst>
                  <a:path h="699730" w="2537267">
                    <a:moveTo>
                      <a:pt x="25716" y="0"/>
                    </a:moveTo>
                    <a:lnTo>
                      <a:pt x="2511551" y="0"/>
                    </a:lnTo>
                    <a:cubicBezTo>
                      <a:pt x="2518371" y="0"/>
                      <a:pt x="2524912" y="2709"/>
                      <a:pt x="2529735" y="7532"/>
                    </a:cubicBezTo>
                    <a:cubicBezTo>
                      <a:pt x="2534558" y="12355"/>
                      <a:pt x="2537267" y="18896"/>
                      <a:pt x="2537267" y="25716"/>
                    </a:cubicBezTo>
                    <a:lnTo>
                      <a:pt x="2537267" y="674014"/>
                    </a:lnTo>
                    <a:cubicBezTo>
                      <a:pt x="2537267" y="680835"/>
                      <a:pt x="2534558" y="687376"/>
                      <a:pt x="2529735" y="692198"/>
                    </a:cubicBezTo>
                    <a:cubicBezTo>
                      <a:pt x="2524912" y="697021"/>
                      <a:pt x="2518371" y="699730"/>
                      <a:pt x="2511551" y="699730"/>
                    </a:cubicBezTo>
                    <a:lnTo>
                      <a:pt x="25716" y="699730"/>
                    </a:lnTo>
                    <a:cubicBezTo>
                      <a:pt x="18896" y="699730"/>
                      <a:pt x="12355" y="697021"/>
                      <a:pt x="7532" y="692198"/>
                    </a:cubicBezTo>
                    <a:cubicBezTo>
                      <a:pt x="2709" y="687376"/>
                      <a:pt x="0" y="680835"/>
                      <a:pt x="0" y="674014"/>
                    </a:cubicBezTo>
                    <a:lnTo>
                      <a:pt x="0" y="25716"/>
                    </a:lnTo>
                    <a:cubicBezTo>
                      <a:pt x="0" y="18896"/>
                      <a:pt x="2709" y="12355"/>
                      <a:pt x="7532" y="7532"/>
                    </a:cubicBezTo>
                    <a:cubicBezTo>
                      <a:pt x="12355" y="2709"/>
                      <a:pt x="18896" y="0"/>
                      <a:pt x="25716"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2537267" cy="756880"/>
              </a:xfrm>
              <a:prstGeom prst="rect">
                <a:avLst/>
              </a:prstGeom>
            </p:spPr>
            <p:txBody>
              <a:bodyPr anchor="ctr" rtlCol="false" tIns="50800" lIns="50800" bIns="50800" rIns="50800"/>
              <a:lstStyle/>
              <a:p>
                <a:pPr algn="ctr">
                  <a:lnSpc>
                    <a:spcPts val="3639"/>
                  </a:lnSpc>
                </a:pPr>
              </a:p>
            </p:txBody>
          </p:sp>
        </p:grpSp>
        <p:sp>
          <p:nvSpPr>
            <p:cNvPr name="TextBox 8" id="8"/>
            <p:cNvSpPr txBox="true"/>
            <p:nvPr/>
          </p:nvSpPr>
          <p:spPr>
            <a:xfrm rot="0">
              <a:off x="656972" y="281583"/>
              <a:ext cx="11258472" cy="28278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Next, we need to change the data format of the date column to the standard date format in MySQL. This adjustment will greatly facilitate our time series analysis by ensuring consistency in how dates are represented across the dataset. By adhering to the standard format, we can make our queries more effective and our analysis more accurate.</a:t>
              </a:r>
            </a:p>
          </p:txBody>
        </p:sp>
      </p:grpSp>
      <p:sp>
        <p:nvSpPr>
          <p:cNvPr name="Freeform 9" id="9"/>
          <p:cNvSpPr/>
          <p:nvPr/>
        </p:nvSpPr>
        <p:spPr>
          <a:xfrm flipH="false" flipV="false" rot="0">
            <a:off x="1384166" y="1997234"/>
            <a:ext cx="9633687" cy="3896119"/>
          </a:xfrm>
          <a:custGeom>
            <a:avLst/>
            <a:gdLst/>
            <a:ahLst/>
            <a:cxnLst/>
            <a:rect r="r" b="b" t="t" l="l"/>
            <a:pathLst>
              <a:path h="3896119" w="9633687">
                <a:moveTo>
                  <a:pt x="0" y="0"/>
                </a:moveTo>
                <a:lnTo>
                  <a:pt x="9633687" y="0"/>
                </a:lnTo>
                <a:lnTo>
                  <a:pt x="9633687" y="3896119"/>
                </a:lnTo>
                <a:lnTo>
                  <a:pt x="0" y="3896119"/>
                </a:lnTo>
                <a:lnTo>
                  <a:pt x="0" y="0"/>
                </a:lnTo>
                <a:close/>
              </a:path>
            </a:pathLst>
          </a:custGeom>
          <a:blipFill>
            <a:blip r:embed="rId4"/>
            <a:stretch>
              <a:fillRect l="0" t="0" r="0" b="0"/>
            </a:stretch>
          </a:blipFill>
          <a:ln w="38100" cap="sq">
            <a:solidFill>
              <a:srgbClr val="000000"/>
            </a:solidFill>
            <a:prstDash val="solid"/>
            <a:miter/>
          </a:ln>
        </p:spPr>
      </p:sp>
      <p:sp>
        <p:nvSpPr>
          <p:cNvPr name="TextBox 10" id="10"/>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sp>
        <p:nvSpPr>
          <p:cNvPr name="Freeform 11" id="11"/>
          <p:cNvSpPr/>
          <p:nvPr/>
        </p:nvSpPr>
        <p:spPr>
          <a:xfrm flipH="false" flipV="false" rot="0">
            <a:off x="11758470" y="1997234"/>
            <a:ext cx="5429037" cy="5211876"/>
          </a:xfrm>
          <a:custGeom>
            <a:avLst/>
            <a:gdLst/>
            <a:ahLst/>
            <a:cxnLst/>
            <a:rect r="r" b="b" t="t" l="l"/>
            <a:pathLst>
              <a:path h="5211876" w="5429037">
                <a:moveTo>
                  <a:pt x="0" y="0"/>
                </a:moveTo>
                <a:lnTo>
                  <a:pt x="5429037" y="0"/>
                </a:lnTo>
                <a:lnTo>
                  <a:pt x="5429037" y="5211876"/>
                </a:lnTo>
                <a:lnTo>
                  <a:pt x="0" y="5211876"/>
                </a:lnTo>
                <a:lnTo>
                  <a:pt x="0" y="0"/>
                </a:lnTo>
                <a:close/>
              </a:path>
            </a:pathLst>
          </a:custGeom>
          <a:blipFill>
            <a:blip r:embed="rId5"/>
            <a:stretch>
              <a:fillRect l="0" t="0" r="0" b="0"/>
            </a:stretch>
          </a:blipFill>
          <a:ln w="38100" cap="sq">
            <a:solidFill>
              <a:srgbClr val="000000"/>
            </a:solidFill>
            <a:prstDash val="solid"/>
            <a:miter/>
          </a:ln>
        </p:spPr>
      </p:sp>
      <p:grpSp>
        <p:nvGrpSpPr>
          <p:cNvPr name="Group 12" id="12"/>
          <p:cNvGrpSpPr/>
          <p:nvPr/>
        </p:nvGrpSpPr>
        <p:grpSpPr>
          <a:xfrm rot="0">
            <a:off x="1028700" y="431526"/>
            <a:ext cx="6506093" cy="1201865"/>
            <a:chOff x="0" y="0"/>
            <a:chExt cx="8674791" cy="1602487"/>
          </a:xfrm>
        </p:grpSpPr>
        <p:sp>
          <p:nvSpPr>
            <p:cNvPr name="TextBox 13" id="13"/>
            <p:cNvSpPr txBox="true"/>
            <p:nvPr/>
          </p:nvSpPr>
          <p:spPr>
            <a:xfrm rot="0">
              <a:off x="0" y="47625"/>
              <a:ext cx="8674791" cy="1040491"/>
            </a:xfrm>
            <a:prstGeom prst="rect">
              <a:avLst/>
            </a:prstGeom>
          </p:spPr>
          <p:txBody>
            <a:bodyPr anchor="t" rtlCol="false" tIns="0" lIns="0" bIns="0" rIns="0">
              <a:spAutoFit/>
            </a:bodyPr>
            <a:lstStyle/>
            <a:p>
              <a:pPr algn="ctr">
                <a:lnSpc>
                  <a:spcPts val="5221"/>
                </a:lnSpc>
              </a:pPr>
              <a:r>
                <a:rPr lang="en-US" b="true" sz="5383">
                  <a:solidFill>
                    <a:srgbClr val="343434"/>
                  </a:solidFill>
                  <a:latin typeface="Telegraf Bold"/>
                  <a:ea typeface="Telegraf Bold"/>
                  <a:cs typeface="Telegraf Bold"/>
                  <a:sym typeface="Telegraf Bold"/>
                </a:rPr>
                <a:t>DATA CLEANING</a:t>
              </a:r>
            </a:p>
          </p:txBody>
        </p:sp>
        <p:sp>
          <p:nvSpPr>
            <p:cNvPr name="TextBox 14" id="14"/>
            <p:cNvSpPr txBox="true"/>
            <p:nvPr/>
          </p:nvSpPr>
          <p:spPr>
            <a:xfrm rot="0">
              <a:off x="0" y="1017228"/>
              <a:ext cx="8674791" cy="585258"/>
            </a:xfrm>
            <a:prstGeom prst="rect">
              <a:avLst/>
            </a:prstGeom>
          </p:spPr>
          <p:txBody>
            <a:bodyPr anchor="t" rtlCol="false" tIns="0" lIns="0" bIns="0" rIns="0">
              <a:spAutoFit/>
            </a:bodyPr>
            <a:lstStyle/>
            <a:p>
              <a:pPr algn="l">
                <a:lnSpc>
                  <a:spcPts val="3499"/>
                </a:lnSpc>
                <a:spcBef>
                  <a:spcPct val="0"/>
                </a:spcBef>
              </a:pPr>
              <a:r>
                <a:rPr lang="en-US" sz="2499" spc="59">
                  <a:solidFill>
                    <a:srgbClr val="343434"/>
                  </a:solidFill>
                  <a:latin typeface="Telegraf"/>
                  <a:ea typeface="Telegraf"/>
                  <a:cs typeface="Telegraf"/>
                  <a:sym typeface="Telegraf"/>
                </a:rPr>
                <a:t>    2. STANDARDIZING DATA</a:t>
              </a:r>
            </a:p>
          </p:txBody>
        </p:sp>
      </p:grpSp>
      <p:sp>
        <p:nvSpPr>
          <p:cNvPr name="TextBox 15" id="15"/>
          <p:cNvSpPr txBox="true"/>
          <p:nvPr/>
        </p:nvSpPr>
        <p:spPr>
          <a:xfrm rot="0">
            <a:off x="7160974" y="1101043"/>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16" id="16"/>
          <p:cNvGrpSpPr/>
          <p:nvPr/>
        </p:nvGrpSpPr>
        <p:grpSpPr>
          <a:xfrm rot="0">
            <a:off x="12136919" y="2552885"/>
            <a:ext cx="1426029" cy="4656224"/>
            <a:chOff x="0" y="0"/>
            <a:chExt cx="375580" cy="1226331"/>
          </a:xfrm>
        </p:grpSpPr>
        <p:sp>
          <p:nvSpPr>
            <p:cNvPr name="Freeform 17" id="17"/>
            <p:cNvSpPr/>
            <p:nvPr/>
          </p:nvSpPr>
          <p:spPr>
            <a:xfrm flipH="false" flipV="false" rot="0">
              <a:off x="0" y="0"/>
              <a:ext cx="375580" cy="1226331"/>
            </a:xfrm>
            <a:custGeom>
              <a:avLst/>
              <a:gdLst/>
              <a:ahLst/>
              <a:cxnLst/>
              <a:rect r="r" b="b" t="t" l="l"/>
              <a:pathLst>
                <a:path h="1226331" w="375580">
                  <a:moveTo>
                    <a:pt x="0" y="0"/>
                  </a:moveTo>
                  <a:lnTo>
                    <a:pt x="375580" y="0"/>
                  </a:lnTo>
                  <a:lnTo>
                    <a:pt x="375580" y="1226331"/>
                  </a:lnTo>
                  <a:lnTo>
                    <a:pt x="0" y="1226331"/>
                  </a:lnTo>
                  <a:close/>
                </a:path>
              </a:pathLst>
            </a:custGeom>
            <a:solidFill>
              <a:srgbClr val="000000">
                <a:alpha val="0"/>
              </a:srgbClr>
            </a:solidFill>
            <a:ln w="38100" cap="sq">
              <a:solidFill>
                <a:srgbClr val="FF3131"/>
              </a:solidFill>
              <a:prstDash val="solid"/>
              <a:miter/>
            </a:ln>
          </p:spPr>
        </p:sp>
        <p:sp>
          <p:nvSpPr>
            <p:cNvPr name="TextBox 18" id="18"/>
            <p:cNvSpPr txBox="true"/>
            <p:nvPr/>
          </p:nvSpPr>
          <p:spPr>
            <a:xfrm>
              <a:off x="0" y="-66675"/>
              <a:ext cx="375580" cy="1293006"/>
            </a:xfrm>
            <a:prstGeom prst="rect">
              <a:avLst/>
            </a:prstGeom>
          </p:spPr>
          <p:txBody>
            <a:bodyPr anchor="ctr" rtlCol="false" tIns="50800" lIns="50800" bIns="50800" rIns="50800"/>
            <a:lstStyle/>
            <a:p>
              <a:pPr algn="ctr">
                <a:lnSpc>
                  <a:spcPts val="2660"/>
                </a:lnSpc>
              </a:pPr>
            </a:p>
          </p:txBody>
        </p:sp>
      </p:grpSp>
      <p:grpSp>
        <p:nvGrpSpPr>
          <p:cNvPr name="Group 19" id="19"/>
          <p:cNvGrpSpPr/>
          <p:nvPr/>
        </p:nvGrpSpPr>
        <p:grpSpPr>
          <a:xfrm rot="0">
            <a:off x="13610573" y="2552885"/>
            <a:ext cx="2351314" cy="4656224"/>
            <a:chOff x="0" y="0"/>
            <a:chExt cx="619276" cy="1226331"/>
          </a:xfrm>
        </p:grpSpPr>
        <p:sp>
          <p:nvSpPr>
            <p:cNvPr name="Freeform 20" id="20"/>
            <p:cNvSpPr/>
            <p:nvPr/>
          </p:nvSpPr>
          <p:spPr>
            <a:xfrm flipH="false" flipV="false" rot="0">
              <a:off x="0" y="0"/>
              <a:ext cx="619276" cy="1226331"/>
            </a:xfrm>
            <a:custGeom>
              <a:avLst/>
              <a:gdLst/>
              <a:ahLst/>
              <a:cxnLst/>
              <a:rect r="r" b="b" t="t" l="l"/>
              <a:pathLst>
                <a:path h="1226331" w="619276">
                  <a:moveTo>
                    <a:pt x="0" y="0"/>
                  </a:moveTo>
                  <a:lnTo>
                    <a:pt x="619276" y="0"/>
                  </a:lnTo>
                  <a:lnTo>
                    <a:pt x="619276" y="1226331"/>
                  </a:lnTo>
                  <a:lnTo>
                    <a:pt x="0" y="1226331"/>
                  </a:lnTo>
                  <a:close/>
                </a:path>
              </a:pathLst>
            </a:custGeom>
            <a:solidFill>
              <a:srgbClr val="000000">
                <a:alpha val="0"/>
              </a:srgbClr>
            </a:solidFill>
            <a:ln w="38100" cap="sq">
              <a:solidFill>
                <a:srgbClr val="FF3131"/>
              </a:solidFill>
              <a:prstDash val="solid"/>
              <a:miter/>
            </a:ln>
          </p:spPr>
        </p:sp>
        <p:sp>
          <p:nvSpPr>
            <p:cNvPr name="TextBox 21" id="21"/>
            <p:cNvSpPr txBox="true"/>
            <p:nvPr/>
          </p:nvSpPr>
          <p:spPr>
            <a:xfrm>
              <a:off x="0" y="-66675"/>
              <a:ext cx="619276" cy="1293006"/>
            </a:xfrm>
            <a:prstGeom prst="rect">
              <a:avLst/>
            </a:prstGeom>
          </p:spPr>
          <p:txBody>
            <a:bodyPr anchor="ctr" rtlCol="false" tIns="50800" lIns="50800" bIns="50800" rIns="50800"/>
            <a:lstStyle/>
            <a:p>
              <a:pPr algn="ctr">
                <a:lnSpc>
                  <a:spcPts val="2660"/>
                </a:lnSpc>
              </a:pPr>
            </a:p>
          </p:txBody>
        </p:sp>
      </p:grpSp>
      <p:grpSp>
        <p:nvGrpSpPr>
          <p:cNvPr name="Group 22" id="22"/>
          <p:cNvGrpSpPr/>
          <p:nvPr/>
        </p:nvGrpSpPr>
        <p:grpSpPr>
          <a:xfrm rot="0">
            <a:off x="4440435" y="9225480"/>
            <a:ext cx="9407130" cy="643045"/>
            <a:chOff x="0" y="0"/>
            <a:chExt cx="12542840" cy="857393"/>
          </a:xfrm>
        </p:grpSpPr>
        <p:grpSp>
          <p:nvGrpSpPr>
            <p:cNvPr name="Group 23" id="23"/>
            <p:cNvGrpSpPr/>
            <p:nvPr/>
          </p:nvGrpSpPr>
          <p:grpSpPr>
            <a:xfrm rot="5400000">
              <a:off x="5842723" y="-5842723"/>
              <a:ext cx="857393" cy="12542840"/>
              <a:chOff x="0" y="0"/>
              <a:chExt cx="169362" cy="2477598"/>
            </a:xfrm>
          </p:grpSpPr>
          <p:sp>
            <p:nvSpPr>
              <p:cNvPr name="Freeform 24" id="24"/>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5" id="25"/>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6" id="26"/>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7" id="27"/>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8" id="28"/>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sp>
        <p:nvSpPr>
          <p:cNvPr name="TextBox 4" id="4"/>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grpSp>
        <p:nvGrpSpPr>
          <p:cNvPr name="Group 5" id="5"/>
          <p:cNvGrpSpPr/>
          <p:nvPr/>
        </p:nvGrpSpPr>
        <p:grpSpPr>
          <a:xfrm rot="0">
            <a:off x="10848471" y="2964916"/>
            <a:ext cx="5923642" cy="4822621"/>
            <a:chOff x="0" y="0"/>
            <a:chExt cx="7898190" cy="6430162"/>
          </a:xfrm>
        </p:grpSpPr>
        <p:grpSp>
          <p:nvGrpSpPr>
            <p:cNvPr name="Group 6" id="6"/>
            <p:cNvGrpSpPr/>
            <p:nvPr/>
          </p:nvGrpSpPr>
          <p:grpSpPr>
            <a:xfrm rot="0">
              <a:off x="0" y="0"/>
              <a:ext cx="7898190" cy="6430162"/>
              <a:chOff x="0" y="0"/>
              <a:chExt cx="1560136" cy="1270155"/>
            </a:xfrm>
          </p:grpSpPr>
          <p:sp>
            <p:nvSpPr>
              <p:cNvPr name="Freeform 7" id="7"/>
              <p:cNvSpPr/>
              <p:nvPr/>
            </p:nvSpPr>
            <p:spPr>
              <a:xfrm flipH="false" flipV="false" rot="0">
                <a:off x="0" y="0"/>
                <a:ext cx="1560136" cy="1270155"/>
              </a:xfrm>
              <a:custGeom>
                <a:avLst/>
                <a:gdLst/>
                <a:ahLst/>
                <a:cxnLst/>
                <a:rect r="r" b="b" t="t" l="l"/>
                <a:pathLst>
                  <a:path h="1270155" w="1560136">
                    <a:moveTo>
                      <a:pt x="41822" y="0"/>
                    </a:moveTo>
                    <a:lnTo>
                      <a:pt x="1518314" y="0"/>
                    </a:lnTo>
                    <a:cubicBezTo>
                      <a:pt x="1529406" y="0"/>
                      <a:pt x="1540043" y="4406"/>
                      <a:pt x="1547887" y="12250"/>
                    </a:cubicBezTo>
                    <a:cubicBezTo>
                      <a:pt x="1555730" y="20093"/>
                      <a:pt x="1560136" y="30730"/>
                      <a:pt x="1560136" y="41822"/>
                    </a:cubicBezTo>
                    <a:lnTo>
                      <a:pt x="1560136" y="1228333"/>
                    </a:lnTo>
                    <a:cubicBezTo>
                      <a:pt x="1560136" y="1239425"/>
                      <a:pt x="1555730" y="1250063"/>
                      <a:pt x="1547887" y="1257906"/>
                    </a:cubicBezTo>
                    <a:cubicBezTo>
                      <a:pt x="1540043" y="1265749"/>
                      <a:pt x="1529406" y="1270155"/>
                      <a:pt x="1518314" y="1270155"/>
                    </a:cubicBezTo>
                    <a:lnTo>
                      <a:pt x="41822" y="1270155"/>
                    </a:lnTo>
                    <a:cubicBezTo>
                      <a:pt x="30730" y="1270155"/>
                      <a:pt x="20093" y="1265749"/>
                      <a:pt x="12250" y="1257906"/>
                    </a:cubicBezTo>
                    <a:cubicBezTo>
                      <a:pt x="4406" y="1250063"/>
                      <a:pt x="0" y="1239425"/>
                      <a:pt x="0" y="1228333"/>
                    </a:cubicBezTo>
                    <a:lnTo>
                      <a:pt x="0" y="41822"/>
                    </a:lnTo>
                    <a:cubicBezTo>
                      <a:pt x="0" y="30730"/>
                      <a:pt x="4406" y="20093"/>
                      <a:pt x="12250" y="12250"/>
                    </a:cubicBezTo>
                    <a:cubicBezTo>
                      <a:pt x="20093" y="4406"/>
                      <a:pt x="30730" y="0"/>
                      <a:pt x="41822"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8" id="8"/>
              <p:cNvSpPr txBox="true"/>
              <p:nvPr/>
            </p:nvSpPr>
            <p:spPr>
              <a:xfrm>
                <a:off x="0" y="-57150"/>
                <a:ext cx="1560136" cy="1327305"/>
              </a:xfrm>
              <a:prstGeom prst="rect">
                <a:avLst/>
              </a:prstGeom>
            </p:spPr>
            <p:txBody>
              <a:bodyPr anchor="ctr" rtlCol="false" tIns="50800" lIns="50800" bIns="50800" rIns="50800"/>
              <a:lstStyle/>
              <a:p>
                <a:pPr algn="ctr">
                  <a:lnSpc>
                    <a:spcPts val="3639"/>
                  </a:lnSpc>
                </a:pPr>
              </a:p>
            </p:txBody>
          </p:sp>
        </p:grpSp>
        <p:sp>
          <p:nvSpPr>
            <p:cNvPr name="TextBox 9" id="9"/>
            <p:cNvSpPr txBox="true"/>
            <p:nvPr/>
          </p:nvSpPr>
          <p:spPr>
            <a:xfrm rot="0">
              <a:off x="403965" y="818045"/>
              <a:ext cx="6922704" cy="47074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After updating the entries, we proceeded to change the data type of the date column from text to date. This was done using the `ALTER TABLE` command to ensure that the real raw data and the table remain intact. By doing this, we enhance the efficiency of queries and time series analysis, allowing for better data management and accuracy.</a:t>
              </a:r>
            </a:p>
          </p:txBody>
        </p:sp>
      </p:grpSp>
      <p:sp>
        <p:nvSpPr>
          <p:cNvPr name="Freeform 10" id="10"/>
          <p:cNvSpPr/>
          <p:nvPr/>
        </p:nvSpPr>
        <p:spPr>
          <a:xfrm flipH="false" flipV="false" rot="0">
            <a:off x="1368629" y="5208532"/>
            <a:ext cx="3475119" cy="3328798"/>
          </a:xfrm>
          <a:custGeom>
            <a:avLst/>
            <a:gdLst/>
            <a:ahLst/>
            <a:cxnLst/>
            <a:rect r="r" b="b" t="t" l="l"/>
            <a:pathLst>
              <a:path h="3328798" w="3475119">
                <a:moveTo>
                  <a:pt x="0" y="0"/>
                </a:moveTo>
                <a:lnTo>
                  <a:pt x="3475120" y="0"/>
                </a:lnTo>
                <a:lnTo>
                  <a:pt x="3475120" y="3328799"/>
                </a:lnTo>
                <a:lnTo>
                  <a:pt x="0" y="3328799"/>
                </a:lnTo>
                <a:lnTo>
                  <a:pt x="0" y="0"/>
                </a:lnTo>
                <a:close/>
              </a:path>
            </a:pathLst>
          </a:custGeom>
          <a:blipFill>
            <a:blip r:embed="rId4"/>
            <a:stretch>
              <a:fillRect l="0" t="0" r="0" b="0"/>
            </a:stretch>
          </a:blipFill>
          <a:ln w="38100" cap="sq">
            <a:solidFill>
              <a:srgbClr val="000000"/>
            </a:solidFill>
            <a:prstDash val="solid"/>
            <a:miter/>
          </a:ln>
        </p:spPr>
      </p:sp>
      <p:sp>
        <p:nvSpPr>
          <p:cNvPr name="Freeform 11" id="11"/>
          <p:cNvSpPr/>
          <p:nvPr/>
        </p:nvSpPr>
        <p:spPr>
          <a:xfrm flipH="false" flipV="false" rot="0">
            <a:off x="1368629" y="1931027"/>
            <a:ext cx="8902934" cy="2067778"/>
          </a:xfrm>
          <a:custGeom>
            <a:avLst/>
            <a:gdLst/>
            <a:ahLst/>
            <a:cxnLst/>
            <a:rect r="r" b="b" t="t" l="l"/>
            <a:pathLst>
              <a:path h="2067778" w="8902934">
                <a:moveTo>
                  <a:pt x="0" y="0"/>
                </a:moveTo>
                <a:lnTo>
                  <a:pt x="8902934" y="0"/>
                </a:lnTo>
                <a:lnTo>
                  <a:pt x="8902934" y="2067778"/>
                </a:lnTo>
                <a:lnTo>
                  <a:pt x="0" y="2067778"/>
                </a:lnTo>
                <a:lnTo>
                  <a:pt x="0" y="0"/>
                </a:lnTo>
                <a:close/>
              </a:path>
            </a:pathLst>
          </a:custGeom>
          <a:blipFill>
            <a:blip r:embed="rId5"/>
            <a:stretch>
              <a:fillRect l="0" t="0" r="0" b="0"/>
            </a:stretch>
          </a:blipFill>
          <a:ln w="38100" cap="sq">
            <a:solidFill>
              <a:srgbClr val="000000"/>
            </a:solidFill>
            <a:prstDash val="solid"/>
            <a:miter/>
          </a:ln>
        </p:spPr>
      </p:sp>
      <p:sp>
        <p:nvSpPr>
          <p:cNvPr name="Freeform 12" id="12"/>
          <p:cNvSpPr/>
          <p:nvPr/>
        </p:nvSpPr>
        <p:spPr>
          <a:xfrm flipH="false" flipV="false" rot="0">
            <a:off x="6142238" y="5208532"/>
            <a:ext cx="3645854" cy="3328798"/>
          </a:xfrm>
          <a:custGeom>
            <a:avLst/>
            <a:gdLst/>
            <a:ahLst/>
            <a:cxnLst/>
            <a:rect r="r" b="b" t="t" l="l"/>
            <a:pathLst>
              <a:path h="3328798" w="3645854">
                <a:moveTo>
                  <a:pt x="0" y="0"/>
                </a:moveTo>
                <a:lnTo>
                  <a:pt x="3645854" y="0"/>
                </a:lnTo>
                <a:lnTo>
                  <a:pt x="3645854" y="3328799"/>
                </a:lnTo>
                <a:lnTo>
                  <a:pt x="0" y="3328799"/>
                </a:lnTo>
                <a:lnTo>
                  <a:pt x="0" y="0"/>
                </a:lnTo>
                <a:close/>
              </a:path>
            </a:pathLst>
          </a:custGeom>
          <a:blipFill>
            <a:blip r:embed="rId6"/>
            <a:stretch>
              <a:fillRect l="0" t="0" r="-29084" b="0"/>
            </a:stretch>
          </a:blipFill>
          <a:ln w="38100" cap="sq">
            <a:solidFill>
              <a:srgbClr val="000000"/>
            </a:solidFill>
            <a:prstDash val="solid"/>
            <a:miter/>
          </a:ln>
        </p:spPr>
      </p:sp>
      <p:grpSp>
        <p:nvGrpSpPr>
          <p:cNvPr name="Group 13" id="13"/>
          <p:cNvGrpSpPr/>
          <p:nvPr/>
        </p:nvGrpSpPr>
        <p:grpSpPr>
          <a:xfrm rot="0">
            <a:off x="1028700" y="431526"/>
            <a:ext cx="6506093" cy="1201865"/>
            <a:chOff x="0" y="0"/>
            <a:chExt cx="8674791" cy="1602487"/>
          </a:xfrm>
        </p:grpSpPr>
        <p:sp>
          <p:nvSpPr>
            <p:cNvPr name="TextBox 14" id="14"/>
            <p:cNvSpPr txBox="true"/>
            <p:nvPr/>
          </p:nvSpPr>
          <p:spPr>
            <a:xfrm rot="0">
              <a:off x="0" y="47625"/>
              <a:ext cx="8674791" cy="1040491"/>
            </a:xfrm>
            <a:prstGeom prst="rect">
              <a:avLst/>
            </a:prstGeom>
          </p:spPr>
          <p:txBody>
            <a:bodyPr anchor="t" rtlCol="false" tIns="0" lIns="0" bIns="0" rIns="0">
              <a:spAutoFit/>
            </a:bodyPr>
            <a:lstStyle/>
            <a:p>
              <a:pPr algn="ctr">
                <a:lnSpc>
                  <a:spcPts val="5221"/>
                </a:lnSpc>
              </a:pPr>
              <a:r>
                <a:rPr lang="en-US" b="true" sz="5383">
                  <a:solidFill>
                    <a:srgbClr val="343434"/>
                  </a:solidFill>
                  <a:latin typeface="Telegraf Bold"/>
                  <a:ea typeface="Telegraf Bold"/>
                  <a:cs typeface="Telegraf Bold"/>
                  <a:sym typeface="Telegraf Bold"/>
                </a:rPr>
                <a:t>DATA CLEANING</a:t>
              </a:r>
            </a:p>
          </p:txBody>
        </p:sp>
        <p:sp>
          <p:nvSpPr>
            <p:cNvPr name="TextBox 15" id="15"/>
            <p:cNvSpPr txBox="true"/>
            <p:nvPr/>
          </p:nvSpPr>
          <p:spPr>
            <a:xfrm rot="0">
              <a:off x="0" y="1017228"/>
              <a:ext cx="8674791" cy="585258"/>
            </a:xfrm>
            <a:prstGeom prst="rect">
              <a:avLst/>
            </a:prstGeom>
          </p:spPr>
          <p:txBody>
            <a:bodyPr anchor="t" rtlCol="false" tIns="0" lIns="0" bIns="0" rIns="0">
              <a:spAutoFit/>
            </a:bodyPr>
            <a:lstStyle/>
            <a:p>
              <a:pPr algn="l">
                <a:lnSpc>
                  <a:spcPts val="3499"/>
                </a:lnSpc>
                <a:spcBef>
                  <a:spcPct val="0"/>
                </a:spcBef>
              </a:pPr>
              <a:r>
                <a:rPr lang="en-US" sz="2499" spc="59">
                  <a:solidFill>
                    <a:srgbClr val="343434"/>
                  </a:solidFill>
                  <a:latin typeface="Telegraf"/>
                  <a:ea typeface="Telegraf"/>
                  <a:cs typeface="Telegraf"/>
                  <a:sym typeface="Telegraf"/>
                </a:rPr>
                <a:t>    2. STANDARDIZING DATA</a:t>
              </a:r>
            </a:p>
          </p:txBody>
        </p:sp>
      </p:grpSp>
      <p:sp>
        <p:nvSpPr>
          <p:cNvPr name="TextBox 16" id="16"/>
          <p:cNvSpPr txBox="true"/>
          <p:nvPr/>
        </p:nvSpPr>
        <p:spPr>
          <a:xfrm rot="0">
            <a:off x="2937130" y="4330619"/>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17" id="17"/>
          <p:cNvGrpSpPr/>
          <p:nvPr/>
        </p:nvGrpSpPr>
        <p:grpSpPr>
          <a:xfrm rot="0">
            <a:off x="1707044" y="7215505"/>
            <a:ext cx="2024743" cy="895374"/>
            <a:chOff x="0" y="0"/>
            <a:chExt cx="533266" cy="235819"/>
          </a:xfrm>
        </p:grpSpPr>
        <p:sp>
          <p:nvSpPr>
            <p:cNvPr name="Freeform 18" id="18"/>
            <p:cNvSpPr/>
            <p:nvPr/>
          </p:nvSpPr>
          <p:spPr>
            <a:xfrm flipH="false" flipV="false" rot="0">
              <a:off x="0" y="0"/>
              <a:ext cx="533266" cy="235819"/>
            </a:xfrm>
            <a:custGeom>
              <a:avLst/>
              <a:gdLst/>
              <a:ahLst/>
              <a:cxnLst/>
              <a:rect r="r" b="b" t="t" l="l"/>
              <a:pathLst>
                <a:path h="235819" w="533266">
                  <a:moveTo>
                    <a:pt x="0" y="0"/>
                  </a:moveTo>
                  <a:lnTo>
                    <a:pt x="533266" y="0"/>
                  </a:lnTo>
                  <a:lnTo>
                    <a:pt x="533266" y="235819"/>
                  </a:lnTo>
                  <a:lnTo>
                    <a:pt x="0" y="235819"/>
                  </a:lnTo>
                  <a:close/>
                </a:path>
              </a:pathLst>
            </a:custGeom>
            <a:solidFill>
              <a:srgbClr val="000000">
                <a:alpha val="0"/>
              </a:srgbClr>
            </a:solidFill>
            <a:ln w="38100" cap="sq">
              <a:solidFill>
                <a:srgbClr val="FF3131"/>
              </a:solidFill>
              <a:prstDash val="solid"/>
              <a:miter/>
            </a:ln>
          </p:spPr>
        </p:sp>
        <p:sp>
          <p:nvSpPr>
            <p:cNvPr name="TextBox 19" id="19"/>
            <p:cNvSpPr txBox="true"/>
            <p:nvPr/>
          </p:nvSpPr>
          <p:spPr>
            <a:xfrm>
              <a:off x="0" y="-66675"/>
              <a:ext cx="533266" cy="302494"/>
            </a:xfrm>
            <a:prstGeom prst="rect">
              <a:avLst/>
            </a:prstGeom>
          </p:spPr>
          <p:txBody>
            <a:bodyPr anchor="ctr" rtlCol="false" tIns="50800" lIns="50800" bIns="50800" rIns="50800"/>
            <a:lstStyle/>
            <a:p>
              <a:pPr algn="ctr">
                <a:lnSpc>
                  <a:spcPts val="2660"/>
                </a:lnSpc>
              </a:pPr>
            </a:p>
          </p:txBody>
        </p:sp>
      </p:grpSp>
      <p:grpSp>
        <p:nvGrpSpPr>
          <p:cNvPr name="Group 20" id="20"/>
          <p:cNvGrpSpPr/>
          <p:nvPr/>
        </p:nvGrpSpPr>
        <p:grpSpPr>
          <a:xfrm rot="0">
            <a:off x="6564035" y="6767818"/>
            <a:ext cx="2378529" cy="895374"/>
            <a:chOff x="0" y="0"/>
            <a:chExt cx="626444" cy="235819"/>
          </a:xfrm>
        </p:grpSpPr>
        <p:sp>
          <p:nvSpPr>
            <p:cNvPr name="Freeform 21" id="21"/>
            <p:cNvSpPr/>
            <p:nvPr/>
          </p:nvSpPr>
          <p:spPr>
            <a:xfrm flipH="false" flipV="false" rot="0">
              <a:off x="0" y="0"/>
              <a:ext cx="626444" cy="235819"/>
            </a:xfrm>
            <a:custGeom>
              <a:avLst/>
              <a:gdLst/>
              <a:ahLst/>
              <a:cxnLst/>
              <a:rect r="r" b="b" t="t" l="l"/>
              <a:pathLst>
                <a:path h="235819" w="626444">
                  <a:moveTo>
                    <a:pt x="0" y="0"/>
                  </a:moveTo>
                  <a:lnTo>
                    <a:pt x="626444" y="0"/>
                  </a:lnTo>
                  <a:lnTo>
                    <a:pt x="626444" y="235819"/>
                  </a:lnTo>
                  <a:lnTo>
                    <a:pt x="0" y="235819"/>
                  </a:lnTo>
                  <a:close/>
                </a:path>
              </a:pathLst>
            </a:custGeom>
            <a:solidFill>
              <a:srgbClr val="000000">
                <a:alpha val="0"/>
              </a:srgbClr>
            </a:solidFill>
            <a:ln w="38100" cap="sq">
              <a:solidFill>
                <a:srgbClr val="FF3131"/>
              </a:solidFill>
              <a:prstDash val="solid"/>
              <a:miter/>
            </a:ln>
          </p:spPr>
        </p:sp>
        <p:sp>
          <p:nvSpPr>
            <p:cNvPr name="TextBox 22" id="22"/>
            <p:cNvSpPr txBox="true"/>
            <p:nvPr/>
          </p:nvSpPr>
          <p:spPr>
            <a:xfrm>
              <a:off x="0" y="-66675"/>
              <a:ext cx="626444" cy="302494"/>
            </a:xfrm>
            <a:prstGeom prst="rect">
              <a:avLst/>
            </a:prstGeom>
          </p:spPr>
          <p:txBody>
            <a:bodyPr anchor="ctr" rtlCol="false" tIns="50800" lIns="50800" bIns="50800" rIns="50800"/>
            <a:lstStyle/>
            <a:p>
              <a:pPr algn="ctr">
                <a:lnSpc>
                  <a:spcPts val="2660"/>
                </a:lnSpc>
              </a:pPr>
            </a:p>
          </p:txBody>
        </p:sp>
      </p:grpSp>
      <p:grpSp>
        <p:nvGrpSpPr>
          <p:cNvPr name="Group 23" id="23"/>
          <p:cNvGrpSpPr/>
          <p:nvPr/>
        </p:nvGrpSpPr>
        <p:grpSpPr>
          <a:xfrm rot="0">
            <a:off x="4440435" y="9225480"/>
            <a:ext cx="9407130" cy="643045"/>
            <a:chOff x="0" y="0"/>
            <a:chExt cx="12542840" cy="857393"/>
          </a:xfrm>
        </p:grpSpPr>
        <p:grpSp>
          <p:nvGrpSpPr>
            <p:cNvPr name="Group 24" id="24"/>
            <p:cNvGrpSpPr/>
            <p:nvPr/>
          </p:nvGrpSpPr>
          <p:grpSpPr>
            <a:xfrm rot="5400000">
              <a:off x="5842723" y="-5842723"/>
              <a:ext cx="857393" cy="12542840"/>
              <a:chOff x="0" y="0"/>
              <a:chExt cx="169362" cy="2477598"/>
            </a:xfrm>
          </p:grpSpPr>
          <p:sp>
            <p:nvSpPr>
              <p:cNvPr name="Freeform 25" id="25"/>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6" id="26"/>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7" id="27"/>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8" id="28"/>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9" id="29"/>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grpSp>
        <p:nvGrpSpPr>
          <p:cNvPr name="Group 4" id="4"/>
          <p:cNvGrpSpPr/>
          <p:nvPr/>
        </p:nvGrpSpPr>
        <p:grpSpPr>
          <a:xfrm rot="0">
            <a:off x="8912455" y="5415359"/>
            <a:ext cx="8346845" cy="3642698"/>
            <a:chOff x="0" y="0"/>
            <a:chExt cx="11129127" cy="4856931"/>
          </a:xfrm>
        </p:grpSpPr>
        <p:grpSp>
          <p:nvGrpSpPr>
            <p:cNvPr name="Group 5" id="5"/>
            <p:cNvGrpSpPr/>
            <p:nvPr/>
          </p:nvGrpSpPr>
          <p:grpSpPr>
            <a:xfrm rot="0">
              <a:off x="0" y="0"/>
              <a:ext cx="11129127" cy="4856931"/>
              <a:chOff x="0" y="0"/>
              <a:chExt cx="2198346" cy="959394"/>
            </a:xfrm>
          </p:grpSpPr>
          <p:sp>
            <p:nvSpPr>
              <p:cNvPr name="Freeform 6" id="6"/>
              <p:cNvSpPr/>
              <p:nvPr/>
            </p:nvSpPr>
            <p:spPr>
              <a:xfrm flipH="false" flipV="false" rot="0">
                <a:off x="0" y="0"/>
                <a:ext cx="2198346" cy="959394"/>
              </a:xfrm>
              <a:custGeom>
                <a:avLst/>
                <a:gdLst/>
                <a:ahLst/>
                <a:cxnLst/>
                <a:rect r="r" b="b" t="t" l="l"/>
                <a:pathLst>
                  <a:path h="959394" w="2198346">
                    <a:moveTo>
                      <a:pt x="29681" y="0"/>
                    </a:moveTo>
                    <a:lnTo>
                      <a:pt x="2168665" y="0"/>
                    </a:lnTo>
                    <a:cubicBezTo>
                      <a:pt x="2185058" y="0"/>
                      <a:pt x="2198346" y="13289"/>
                      <a:pt x="2198346" y="29681"/>
                    </a:cubicBezTo>
                    <a:lnTo>
                      <a:pt x="2198346" y="929713"/>
                    </a:lnTo>
                    <a:cubicBezTo>
                      <a:pt x="2198346" y="937585"/>
                      <a:pt x="2195219" y="945134"/>
                      <a:pt x="2189653" y="950700"/>
                    </a:cubicBezTo>
                    <a:cubicBezTo>
                      <a:pt x="2184086" y="956267"/>
                      <a:pt x="2176537" y="959394"/>
                      <a:pt x="2168665" y="959394"/>
                    </a:cubicBezTo>
                    <a:lnTo>
                      <a:pt x="29681" y="959394"/>
                    </a:lnTo>
                    <a:cubicBezTo>
                      <a:pt x="21809" y="959394"/>
                      <a:pt x="14260" y="956267"/>
                      <a:pt x="8693" y="950700"/>
                    </a:cubicBezTo>
                    <a:cubicBezTo>
                      <a:pt x="3127" y="945134"/>
                      <a:pt x="0" y="937585"/>
                      <a:pt x="0" y="929713"/>
                    </a:cubicBezTo>
                    <a:lnTo>
                      <a:pt x="0" y="29681"/>
                    </a:lnTo>
                    <a:cubicBezTo>
                      <a:pt x="0" y="13289"/>
                      <a:pt x="13289" y="0"/>
                      <a:pt x="29681"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2198346" cy="1016544"/>
              </a:xfrm>
              <a:prstGeom prst="rect">
                <a:avLst/>
              </a:prstGeom>
            </p:spPr>
            <p:txBody>
              <a:bodyPr anchor="ctr" rtlCol="false" tIns="50800" lIns="50800" bIns="50800" rIns="50800"/>
              <a:lstStyle/>
              <a:p>
                <a:pPr algn="ctr">
                  <a:lnSpc>
                    <a:spcPts val="3639"/>
                  </a:lnSpc>
                </a:pPr>
              </a:p>
            </p:txBody>
          </p:sp>
        </p:grpSp>
        <p:sp>
          <p:nvSpPr>
            <p:cNvPr name="TextBox 8" id="8"/>
            <p:cNvSpPr txBox="true"/>
            <p:nvPr/>
          </p:nvSpPr>
          <p:spPr>
            <a:xfrm rot="0">
              <a:off x="569216" y="310045"/>
              <a:ext cx="9754597" cy="42375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It turns out that there are a lot of NULLs in the columns for total_laid_off and percentage_laid_off. We need to decide whether to delete these rows or try to populate the data. However, we can't really populate the data effectively, as we don't have a reference column from which to derive this information, such as a total company count or the original data prior to layoffs. Given this situation, it seems more reasonable to delete the NULL entries rather than leave them in the dataset.</a:t>
              </a:r>
            </a:p>
          </p:txBody>
        </p:sp>
      </p:grpSp>
      <p:sp>
        <p:nvSpPr>
          <p:cNvPr name="Freeform 9" id="9"/>
          <p:cNvSpPr/>
          <p:nvPr/>
        </p:nvSpPr>
        <p:spPr>
          <a:xfrm flipH="false" flipV="false" rot="0">
            <a:off x="1187695" y="1798435"/>
            <a:ext cx="7031745" cy="5438273"/>
          </a:xfrm>
          <a:custGeom>
            <a:avLst/>
            <a:gdLst/>
            <a:ahLst/>
            <a:cxnLst/>
            <a:rect r="r" b="b" t="t" l="l"/>
            <a:pathLst>
              <a:path h="5438273" w="7031745">
                <a:moveTo>
                  <a:pt x="0" y="0"/>
                </a:moveTo>
                <a:lnTo>
                  <a:pt x="7031746" y="0"/>
                </a:lnTo>
                <a:lnTo>
                  <a:pt x="7031746" y="5438273"/>
                </a:lnTo>
                <a:lnTo>
                  <a:pt x="0" y="5438273"/>
                </a:lnTo>
                <a:lnTo>
                  <a:pt x="0" y="0"/>
                </a:lnTo>
                <a:close/>
              </a:path>
            </a:pathLst>
          </a:custGeom>
          <a:blipFill>
            <a:blip r:embed="rId4"/>
            <a:stretch>
              <a:fillRect l="0" t="0" r="0" b="0"/>
            </a:stretch>
          </a:blipFill>
          <a:ln w="38100" cap="sq">
            <a:solidFill>
              <a:srgbClr val="000000"/>
            </a:solidFill>
            <a:prstDash val="solid"/>
            <a:miter/>
          </a:ln>
        </p:spPr>
      </p:sp>
      <p:sp>
        <p:nvSpPr>
          <p:cNvPr name="TextBox 10" id="10"/>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sp>
        <p:nvSpPr>
          <p:cNvPr name="Freeform 11" id="11"/>
          <p:cNvSpPr/>
          <p:nvPr/>
        </p:nvSpPr>
        <p:spPr>
          <a:xfrm flipH="false" flipV="false" rot="0">
            <a:off x="9144000" y="1798435"/>
            <a:ext cx="7458256" cy="3345065"/>
          </a:xfrm>
          <a:custGeom>
            <a:avLst/>
            <a:gdLst/>
            <a:ahLst/>
            <a:cxnLst/>
            <a:rect r="r" b="b" t="t" l="l"/>
            <a:pathLst>
              <a:path h="3345065" w="7458256">
                <a:moveTo>
                  <a:pt x="0" y="0"/>
                </a:moveTo>
                <a:lnTo>
                  <a:pt x="7458256" y="0"/>
                </a:lnTo>
                <a:lnTo>
                  <a:pt x="7458256" y="3345065"/>
                </a:lnTo>
                <a:lnTo>
                  <a:pt x="0" y="3345065"/>
                </a:lnTo>
                <a:lnTo>
                  <a:pt x="0" y="0"/>
                </a:lnTo>
                <a:close/>
              </a:path>
            </a:pathLst>
          </a:custGeom>
          <a:blipFill>
            <a:blip r:embed="rId5"/>
            <a:stretch>
              <a:fillRect l="0" t="0" r="0" b="0"/>
            </a:stretch>
          </a:blipFill>
          <a:ln w="38100" cap="sq">
            <a:solidFill>
              <a:srgbClr val="000000"/>
            </a:solidFill>
            <a:prstDash val="solid"/>
            <a:miter/>
          </a:ln>
        </p:spPr>
      </p:sp>
      <p:grpSp>
        <p:nvGrpSpPr>
          <p:cNvPr name="Group 12" id="12"/>
          <p:cNvGrpSpPr/>
          <p:nvPr/>
        </p:nvGrpSpPr>
        <p:grpSpPr>
          <a:xfrm rot="0">
            <a:off x="1028700" y="431526"/>
            <a:ext cx="7349736" cy="1200249"/>
            <a:chOff x="0" y="0"/>
            <a:chExt cx="9799648" cy="1600332"/>
          </a:xfrm>
        </p:grpSpPr>
        <p:sp>
          <p:nvSpPr>
            <p:cNvPr name="TextBox 13" id="13"/>
            <p:cNvSpPr txBox="true"/>
            <p:nvPr/>
          </p:nvSpPr>
          <p:spPr>
            <a:xfrm rot="0">
              <a:off x="0" y="47625"/>
              <a:ext cx="9799648" cy="1038336"/>
            </a:xfrm>
            <a:prstGeom prst="rect">
              <a:avLst/>
            </a:prstGeom>
          </p:spPr>
          <p:txBody>
            <a:bodyPr anchor="t" rtlCol="false" tIns="0" lIns="0" bIns="0" rIns="0">
              <a:spAutoFit/>
            </a:bodyPr>
            <a:lstStyle/>
            <a:p>
              <a:pPr algn="l">
                <a:lnSpc>
                  <a:spcPts val="5221"/>
                </a:lnSpc>
              </a:pPr>
              <a:r>
                <a:rPr lang="en-US" sz="5383" b="true">
                  <a:solidFill>
                    <a:srgbClr val="343434"/>
                  </a:solidFill>
                  <a:latin typeface="Telegraf Bold"/>
                  <a:ea typeface="Telegraf Bold"/>
                  <a:cs typeface="Telegraf Bold"/>
                  <a:sym typeface="Telegraf Bold"/>
                </a:rPr>
                <a:t>  DATA CLEANING</a:t>
              </a:r>
            </a:p>
          </p:txBody>
        </p:sp>
        <p:sp>
          <p:nvSpPr>
            <p:cNvPr name="TextBox 14" id="14"/>
            <p:cNvSpPr txBox="true"/>
            <p:nvPr/>
          </p:nvSpPr>
          <p:spPr>
            <a:xfrm rot="0">
              <a:off x="0" y="1015074"/>
              <a:ext cx="9799648" cy="585258"/>
            </a:xfrm>
            <a:prstGeom prst="rect">
              <a:avLst/>
            </a:prstGeom>
          </p:spPr>
          <p:txBody>
            <a:bodyPr anchor="t" rtlCol="false" tIns="0" lIns="0" bIns="0" rIns="0">
              <a:spAutoFit/>
            </a:bodyPr>
            <a:lstStyle/>
            <a:p>
              <a:pPr algn="l">
                <a:lnSpc>
                  <a:spcPts val="3499"/>
                </a:lnSpc>
                <a:spcBef>
                  <a:spcPct val="0"/>
                </a:spcBef>
              </a:pPr>
              <a:r>
                <a:rPr lang="en-US" sz="2499" spc="59">
                  <a:solidFill>
                    <a:srgbClr val="343434"/>
                  </a:solidFill>
                  <a:latin typeface="Telegraf"/>
                  <a:ea typeface="Telegraf"/>
                  <a:cs typeface="Telegraf"/>
                  <a:sym typeface="Telegraf"/>
                </a:rPr>
                <a:t>    3. HANDLE NULL VALUE AND BLANK VALUE</a:t>
              </a:r>
            </a:p>
          </p:txBody>
        </p:sp>
      </p:grpSp>
      <p:sp>
        <p:nvSpPr>
          <p:cNvPr name="TextBox 15" id="15"/>
          <p:cNvSpPr txBox="true"/>
          <p:nvPr/>
        </p:nvSpPr>
        <p:spPr>
          <a:xfrm rot="0">
            <a:off x="7644445" y="1173016"/>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16" id="16"/>
          <p:cNvGrpSpPr/>
          <p:nvPr/>
        </p:nvGrpSpPr>
        <p:grpSpPr>
          <a:xfrm rot="0">
            <a:off x="5299330" y="4248126"/>
            <a:ext cx="2345116" cy="2988582"/>
            <a:chOff x="0" y="0"/>
            <a:chExt cx="617644" cy="787116"/>
          </a:xfrm>
        </p:grpSpPr>
        <p:sp>
          <p:nvSpPr>
            <p:cNvPr name="Freeform 17" id="17"/>
            <p:cNvSpPr/>
            <p:nvPr/>
          </p:nvSpPr>
          <p:spPr>
            <a:xfrm flipH="false" flipV="false" rot="0">
              <a:off x="0" y="0"/>
              <a:ext cx="617644" cy="787116"/>
            </a:xfrm>
            <a:custGeom>
              <a:avLst/>
              <a:gdLst/>
              <a:ahLst/>
              <a:cxnLst/>
              <a:rect r="r" b="b" t="t" l="l"/>
              <a:pathLst>
                <a:path h="787116" w="617644">
                  <a:moveTo>
                    <a:pt x="0" y="0"/>
                  </a:moveTo>
                  <a:lnTo>
                    <a:pt x="617644" y="0"/>
                  </a:lnTo>
                  <a:lnTo>
                    <a:pt x="617644" y="787116"/>
                  </a:lnTo>
                  <a:lnTo>
                    <a:pt x="0" y="787116"/>
                  </a:lnTo>
                  <a:close/>
                </a:path>
              </a:pathLst>
            </a:custGeom>
            <a:solidFill>
              <a:srgbClr val="000000">
                <a:alpha val="0"/>
              </a:srgbClr>
            </a:solidFill>
            <a:ln w="38100" cap="sq">
              <a:solidFill>
                <a:srgbClr val="FF3131"/>
              </a:solidFill>
              <a:prstDash val="solid"/>
              <a:miter/>
            </a:ln>
          </p:spPr>
        </p:sp>
        <p:sp>
          <p:nvSpPr>
            <p:cNvPr name="TextBox 18" id="18"/>
            <p:cNvSpPr txBox="true"/>
            <p:nvPr/>
          </p:nvSpPr>
          <p:spPr>
            <a:xfrm>
              <a:off x="0" y="-66675"/>
              <a:ext cx="617644" cy="853791"/>
            </a:xfrm>
            <a:prstGeom prst="rect">
              <a:avLst/>
            </a:prstGeom>
          </p:spPr>
          <p:txBody>
            <a:bodyPr anchor="ctr" rtlCol="false" tIns="50800" lIns="50800" bIns="50800" rIns="50800"/>
            <a:lstStyle/>
            <a:p>
              <a:pPr algn="ctr">
                <a:lnSpc>
                  <a:spcPts val="2660"/>
                </a:lnSpc>
              </a:pPr>
            </a:p>
          </p:txBody>
        </p:sp>
      </p:grpSp>
      <p:grpSp>
        <p:nvGrpSpPr>
          <p:cNvPr name="Group 19" id="19"/>
          <p:cNvGrpSpPr/>
          <p:nvPr/>
        </p:nvGrpSpPr>
        <p:grpSpPr>
          <a:xfrm rot="0">
            <a:off x="9498778" y="3945293"/>
            <a:ext cx="6864020" cy="777447"/>
            <a:chOff x="0" y="0"/>
            <a:chExt cx="1807808" cy="204760"/>
          </a:xfrm>
        </p:grpSpPr>
        <p:sp>
          <p:nvSpPr>
            <p:cNvPr name="Freeform 20" id="20"/>
            <p:cNvSpPr/>
            <p:nvPr/>
          </p:nvSpPr>
          <p:spPr>
            <a:xfrm flipH="false" flipV="false" rot="0">
              <a:off x="0" y="0"/>
              <a:ext cx="1807808" cy="204760"/>
            </a:xfrm>
            <a:custGeom>
              <a:avLst/>
              <a:gdLst/>
              <a:ahLst/>
              <a:cxnLst/>
              <a:rect r="r" b="b" t="t" l="l"/>
              <a:pathLst>
                <a:path h="204760" w="1807808">
                  <a:moveTo>
                    <a:pt x="0" y="0"/>
                  </a:moveTo>
                  <a:lnTo>
                    <a:pt x="1807808" y="0"/>
                  </a:lnTo>
                  <a:lnTo>
                    <a:pt x="1807808" y="204760"/>
                  </a:lnTo>
                  <a:lnTo>
                    <a:pt x="0" y="204760"/>
                  </a:lnTo>
                  <a:close/>
                </a:path>
              </a:pathLst>
            </a:custGeom>
            <a:solidFill>
              <a:srgbClr val="000000">
                <a:alpha val="0"/>
              </a:srgbClr>
            </a:solidFill>
            <a:ln w="38100" cap="sq">
              <a:solidFill>
                <a:srgbClr val="FF3131"/>
              </a:solidFill>
              <a:prstDash val="solid"/>
              <a:miter/>
            </a:ln>
          </p:spPr>
        </p:sp>
        <p:sp>
          <p:nvSpPr>
            <p:cNvPr name="TextBox 21" id="21"/>
            <p:cNvSpPr txBox="true"/>
            <p:nvPr/>
          </p:nvSpPr>
          <p:spPr>
            <a:xfrm>
              <a:off x="0" y="-66675"/>
              <a:ext cx="1807808" cy="271435"/>
            </a:xfrm>
            <a:prstGeom prst="rect">
              <a:avLst/>
            </a:prstGeom>
          </p:spPr>
          <p:txBody>
            <a:bodyPr anchor="ctr" rtlCol="false" tIns="50800" lIns="50800" bIns="50800" rIns="50800"/>
            <a:lstStyle/>
            <a:p>
              <a:pPr algn="ctr">
                <a:lnSpc>
                  <a:spcPts val="2660"/>
                </a:lnSpc>
              </a:pPr>
            </a:p>
          </p:txBody>
        </p:sp>
      </p:grpSp>
      <p:grpSp>
        <p:nvGrpSpPr>
          <p:cNvPr name="Group 22" id="22"/>
          <p:cNvGrpSpPr/>
          <p:nvPr/>
        </p:nvGrpSpPr>
        <p:grpSpPr>
          <a:xfrm rot="0">
            <a:off x="4440435" y="9225480"/>
            <a:ext cx="9407130" cy="643045"/>
            <a:chOff x="0" y="0"/>
            <a:chExt cx="12542840" cy="857393"/>
          </a:xfrm>
        </p:grpSpPr>
        <p:grpSp>
          <p:nvGrpSpPr>
            <p:cNvPr name="Group 23" id="23"/>
            <p:cNvGrpSpPr/>
            <p:nvPr/>
          </p:nvGrpSpPr>
          <p:grpSpPr>
            <a:xfrm rot="5400000">
              <a:off x="5842723" y="-5842723"/>
              <a:ext cx="857393" cy="12542840"/>
              <a:chOff x="0" y="0"/>
              <a:chExt cx="169362" cy="2477598"/>
            </a:xfrm>
          </p:grpSpPr>
          <p:sp>
            <p:nvSpPr>
              <p:cNvPr name="Freeform 24" id="24"/>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5" id="25"/>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6" id="26"/>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7" id="27"/>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8" id="28"/>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grpSp>
        <p:nvGrpSpPr>
          <p:cNvPr name="Group 4" id="4"/>
          <p:cNvGrpSpPr/>
          <p:nvPr/>
        </p:nvGrpSpPr>
        <p:grpSpPr>
          <a:xfrm rot="0">
            <a:off x="1284494" y="6438169"/>
            <a:ext cx="15812992" cy="2355646"/>
            <a:chOff x="0" y="0"/>
            <a:chExt cx="21083989" cy="3140862"/>
          </a:xfrm>
        </p:grpSpPr>
        <p:grpSp>
          <p:nvGrpSpPr>
            <p:cNvPr name="Group 5" id="5"/>
            <p:cNvGrpSpPr/>
            <p:nvPr/>
          </p:nvGrpSpPr>
          <p:grpSpPr>
            <a:xfrm rot="0">
              <a:off x="0" y="0"/>
              <a:ext cx="21083989" cy="3140862"/>
              <a:chOff x="0" y="0"/>
              <a:chExt cx="4164739" cy="620417"/>
            </a:xfrm>
          </p:grpSpPr>
          <p:sp>
            <p:nvSpPr>
              <p:cNvPr name="Freeform 6" id="6"/>
              <p:cNvSpPr/>
              <p:nvPr/>
            </p:nvSpPr>
            <p:spPr>
              <a:xfrm flipH="false" flipV="false" rot="0">
                <a:off x="0" y="0"/>
                <a:ext cx="4164739" cy="620417"/>
              </a:xfrm>
              <a:custGeom>
                <a:avLst/>
                <a:gdLst/>
                <a:ahLst/>
                <a:cxnLst/>
                <a:rect r="r" b="b" t="t" l="l"/>
                <a:pathLst>
                  <a:path h="620417" w="4164739">
                    <a:moveTo>
                      <a:pt x="15667" y="0"/>
                    </a:moveTo>
                    <a:lnTo>
                      <a:pt x="4149072" y="0"/>
                    </a:lnTo>
                    <a:cubicBezTo>
                      <a:pt x="4157725" y="0"/>
                      <a:pt x="4164739" y="7014"/>
                      <a:pt x="4164739" y="15667"/>
                    </a:cubicBezTo>
                    <a:lnTo>
                      <a:pt x="4164739" y="604750"/>
                    </a:lnTo>
                    <a:cubicBezTo>
                      <a:pt x="4164739" y="608905"/>
                      <a:pt x="4163088" y="612890"/>
                      <a:pt x="4160150" y="615828"/>
                    </a:cubicBezTo>
                    <a:cubicBezTo>
                      <a:pt x="4157212" y="618767"/>
                      <a:pt x="4153227" y="620417"/>
                      <a:pt x="4149072" y="620417"/>
                    </a:cubicBezTo>
                    <a:lnTo>
                      <a:pt x="15667" y="620417"/>
                    </a:lnTo>
                    <a:cubicBezTo>
                      <a:pt x="7014" y="620417"/>
                      <a:pt x="0" y="613403"/>
                      <a:pt x="0" y="604750"/>
                    </a:cubicBezTo>
                    <a:lnTo>
                      <a:pt x="0" y="15667"/>
                    </a:lnTo>
                    <a:cubicBezTo>
                      <a:pt x="0" y="7014"/>
                      <a:pt x="7014" y="0"/>
                      <a:pt x="15667"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4164739" cy="677567"/>
              </a:xfrm>
              <a:prstGeom prst="rect">
                <a:avLst/>
              </a:prstGeom>
            </p:spPr>
            <p:txBody>
              <a:bodyPr anchor="ctr" rtlCol="false" tIns="50800" lIns="50800" bIns="50800" rIns="50800"/>
              <a:lstStyle/>
              <a:p>
                <a:pPr algn="ctr">
                  <a:lnSpc>
                    <a:spcPts val="3639"/>
                  </a:lnSpc>
                </a:pPr>
              </a:p>
            </p:txBody>
          </p:sp>
        </p:grpSp>
        <p:sp>
          <p:nvSpPr>
            <p:cNvPr name="TextBox 8" id="8"/>
            <p:cNvSpPr txBox="true"/>
            <p:nvPr/>
          </p:nvSpPr>
          <p:spPr>
            <a:xfrm rot="0">
              <a:off x="1078372" y="818045"/>
              <a:ext cx="18479959" cy="14181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It appears there were some blank values in the industry column. After reviewing the data, we found that Airbnb is identified as a travel-related company. To address the blanks, we can fill those entries with the corresponding value of the company itself. </a:t>
              </a:r>
            </a:p>
          </p:txBody>
        </p:sp>
      </p:grpSp>
      <p:sp>
        <p:nvSpPr>
          <p:cNvPr name="Freeform 9" id="9"/>
          <p:cNvSpPr/>
          <p:nvPr/>
        </p:nvSpPr>
        <p:spPr>
          <a:xfrm flipH="false" flipV="false" rot="0">
            <a:off x="1284494" y="1842051"/>
            <a:ext cx="7684763" cy="4164453"/>
          </a:xfrm>
          <a:custGeom>
            <a:avLst/>
            <a:gdLst/>
            <a:ahLst/>
            <a:cxnLst/>
            <a:rect r="r" b="b" t="t" l="l"/>
            <a:pathLst>
              <a:path h="4164453" w="7684763">
                <a:moveTo>
                  <a:pt x="0" y="0"/>
                </a:moveTo>
                <a:lnTo>
                  <a:pt x="7684763" y="0"/>
                </a:lnTo>
                <a:lnTo>
                  <a:pt x="7684763" y="4164453"/>
                </a:lnTo>
                <a:lnTo>
                  <a:pt x="0" y="4164453"/>
                </a:lnTo>
                <a:lnTo>
                  <a:pt x="0" y="0"/>
                </a:lnTo>
                <a:close/>
              </a:path>
            </a:pathLst>
          </a:custGeom>
          <a:blipFill>
            <a:blip r:embed="rId4"/>
            <a:stretch>
              <a:fillRect l="0" t="0" r="0" b="0"/>
            </a:stretch>
          </a:blipFill>
          <a:ln w="38100" cap="sq">
            <a:solidFill>
              <a:srgbClr val="000000"/>
            </a:solidFill>
            <a:prstDash val="solid"/>
            <a:miter/>
          </a:ln>
        </p:spPr>
      </p:sp>
      <p:sp>
        <p:nvSpPr>
          <p:cNvPr name="TextBox 10" id="10"/>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sp>
        <p:nvSpPr>
          <p:cNvPr name="Freeform 11" id="11"/>
          <p:cNvSpPr/>
          <p:nvPr/>
        </p:nvSpPr>
        <p:spPr>
          <a:xfrm flipH="false" flipV="false" rot="0">
            <a:off x="9498778" y="1842051"/>
            <a:ext cx="7598709" cy="3567601"/>
          </a:xfrm>
          <a:custGeom>
            <a:avLst/>
            <a:gdLst/>
            <a:ahLst/>
            <a:cxnLst/>
            <a:rect r="r" b="b" t="t" l="l"/>
            <a:pathLst>
              <a:path h="3567601" w="7598709">
                <a:moveTo>
                  <a:pt x="0" y="0"/>
                </a:moveTo>
                <a:lnTo>
                  <a:pt x="7598708" y="0"/>
                </a:lnTo>
                <a:lnTo>
                  <a:pt x="7598708" y="3567601"/>
                </a:lnTo>
                <a:lnTo>
                  <a:pt x="0" y="3567601"/>
                </a:lnTo>
                <a:lnTo>
                  <a:pt x="0" y="0"/>
                </a:lnTo>
                <a:close/>
              </a:path>
            </a:pathLst>
          </a:custGeom>
          <a:blipFill>
            <a:blip r:embed="rId5"/>
            <a:stretch>
              <a:fillRect l="0" t="0" r="0" b="0"/>
            </a:stretch>
          </a:blipFill>
          <a:ln w="38100" cap="sq">
            <a:solidFill>
              <a:srgbClr val="000000"/>
            </a:solidFill>
            <a:prstDash val="solid"/>
            <a:miter/>
          </a:ln>
        </p:spPr>
      </p:sp>
      <p:grpSp>
        <p:nvGrpSpPr>
          <p:cNvPr name="Group 12" id="12"/>
          <p:cNvGrpSpPr/>
          <p:nvPr/>
        </p:nvGrpSpPr>
        <p:grpSpPr>
          <a:xfrm rot="0">
            <a:off x="1028700" y="431526"/>
            <a:ext cx="7349736" cy="1200249"/>
            <a:chOff x="0" y="0"/>
            <a:chExt cx="9799648" cy="1600332"/>
          </a:xfrm>
        </p:grpSpPr>
        <p:sp>
          <p:nvSpPr>
            <p:cNvPr name="TextBox 13" id="13"/>
            <p:cNvSpPr txBox="true"/>
            <p:nvPr/>
          </p:nvSpPr>
          <p:spPr>
            <a:xfrm rot="0">
              <a:off x="0" y="47625"/>
              <a:ext cx="9799648" cy="1038336"/>
            </a:xfrm>
            <a:prstGeom prst="rect">
              <a:avLst/>
            </a:prstGeom>
          </p:spPr>
          <p:txBody>
            <a:bodyPr anchor="t" rtlCol="false" tIns="0" lIns="0" bIns="0" rIns="0">
              <a:spAutoFit/>
            </a:bodyPr>
            <a:lstStyle/>
            <a:p>
              <a:pPr algn="l">
                <a:lnSpc>
                  <a:spcPts val="5221"/>
                </a:lnSpc>
              </a:pPr>
              <a:r>
                <a:rPr lang="en-US" sz="5383" b="true">
                  <a:solidFill>
                    <a:srgbClr val="343434"/>
                  </a:solidFill>
                  <a:latin typeface="Telegraf Bold"/>
                  <a:ea typeface="Telegraf Bold"/>
                  <a:cs typeface="Telegraf Bold"/>
                  <a:sym typeface="Telegraf Bold"/>
                </a:rPr>
                <a:t>  DATA CLEANING</a:t>
              </a:r>
            </a:p>
          </p:txBody>
        </p:sp>
        <p:sp>
          <p:nvSpPr>
            <p:cNvPr name="TextBox 14" id="14"/>
            <p:cNvSpPr txBox="true"/>
            <p:nvPr/>
          </p:nvSpPr>
          <p:spPr>
            <a:xfrm rot="0">
              <a:off x="0" y="1015074"/>
              <a:ext cx="9799648" cy="585258"/>
            </a:xfrm>
            <a:prstGeom prst="rect">
              <a:avLst/>
            </a:prstGeom>
          </p:spPr>
          <p:txBody>
            <a:bodyPr anchor="t" rtlCol="false" tIns="0" lIns="0" bIns="0" rIns="0">
              <a:spAutoFit/>
            </a:bodyPr>
            <a:lstStyle/>
            <a:p>
              <a:pPr algn="l">
                <a:lnSpc>
                  <a:spcPts val="3499"/>
                </a:lnSpc>
                <a:spcBef>
                  <a:spcPct val="0"/>
                </a:spcBef>
              </a:pPr>
              <a:r>
                <a:rPr lang="en-US" sz="2499" spc="59">
                  <a:solidFill>
                    <a:srgbClr val="343434"/>
                  </a:solidFill>
                  <a:latin typeface="Telegraf"/>
                  <a:ea typeface="Telegraf"/>
                  <a:cs typeface="Telegraf"/>
                  <a:sym typeface="Telegraf"/>
                </a:rPr>
                <a:t>    3. HANDLE NULL VALUE AND BLANK VALUE</a:t>
              </a:r>
            </a:p>
          </p:txBody>
        </p:sp>
      </p:grpSp>
      <p:sp>
        <p:nvSpPr>
          <p:cNvPr name="TextBox 15" id="15"/>
          <p:cNvSpPr txBox="true"/>
          <p:nvPr/>
        </p:nvSpPr>
        <p:spPr>
          <a:xfrm rot="0">
            <a:off x="7644445" y="1173016"/>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16" id="16"/>
          <p:cNvGrpSpPr/>
          <p:nvPr/>
        </p:nvGrpSpPr>
        <p:grpSpPr>
          <a:xfrm rot="0">
            <a:off x="4157436" y="4599801"/>
            <a:ext cx="1589314" cy="1406703"/>
            <a:chOff x="0" y="0"/>
            <a:chExt cx="418585" cy="370490"/>
          </a:xfrm>
        </p:grpSpPr>
        <p:sp>
          <p:nvSpPr>
            <p:cNvPr name="Freeform 17" id="17"/>
            <p:cNvSpPr/>
            <p:nvPr/>
          </p:nvSpPr>
          <p:spPr>
            <a:xfrm flipH="false" flipV="false" rot="0">
              <a:off x="0" y="0"/>
              <a:ext cx="418585" cy="370490"/>
            </a:xfrm>
            <a:custGeom>
              <a:avLst/>
              <a:gdLst/>
              <a:ahLst/>
              <a:cxnLst/>
              <a:rect r="r" b="b" t="t" l="l"/>
              <a:pathLst>
                <a:path h="370490" w="418585">
                  <a:moveTo>
                    <a:pt x="0" y="0"/>
                  </a:moveTo>
                  <a:lnTo>
                    <a:pt x="418585" y="0"/>
                  </a:lnTo>
                  <a:lnTo>
                    <a:pt x="418585" y="370490"/>
                  </a:lnTo>
                  <a:lnTo>
                    <a:pt x="0" y="370490"/>
                  </a:lnTo>
                  <a:close/>
                </a:path>
              </a:pathLst>
            </a:custGeom>
            <a:solidFill>
              <a:srgbClr val="000000">
                <a:alpha val="0"/>
              </a:srgbClr>
            </a:solidFill>
            <a:ln w="38100" cap="sq">
              <a:solidFill>
                <a:srgbClr val="FF3131"/>
              </a:solidFill>
              <a:prstDash val="solid"/>
              <a:miter/>
            </a:ln>
          </p:spPr>
        </p:sp>
        <p:sp>
          <p:nvSpPr>
            <p:cNvPr name="TextBox 18" id="18"/>
            <p:cNvSpPr txBox="true"/>
            <p:nvPr/>
          </p:nvSpPr>
          <p:spPr>
            <a:xfrm>
              <a:off x="0" y="-66675"/>
              <a:ext cx="418585" cy="437165"/>
            </a:xfrm>
            <a:prstGeom prst="rect">
              <a:avLst/>
            </a:prstGeom>
          </p:spPr>
          <p:txBody>
            <a:bodyPr anchor="ctr" rtlCol="false" tIns="50800" lIns="50800" bIns="50800" rIns="50800"/>
            <a:lstStyle/>
            <a:p>
              <a:pPr algn="ctr">
                <a:lnSpc>
                  <a:spcPts val="2660"/>
                </a:lnSpc>
              </a:pPr>
            </a:p>
          </p:txBody>
        </p:sp>
      </p:grpSp>
      <p:grpSp>
        <p:nvGrpSpPr>
          <p:cNvPr name="Group 19" id="19"/>
          <p:cNvGrpSpPr/>
          <p:nvPr/>
        </p:nvGrpSpPr>
        <p:grpSpPr>
          <a:xfrm rot="0">
            <a:off x="11652037" y="4407779"/>
            <a:ext cx="1246645" cy="895374"/>
            <a:chOff x="0" y="0"/>
            <a:chExt cx="328334" cy="235819"/>
          </a:xfrm>
        </p:grpSpPr>
        <p:sp>
          <p:nvSpPr>
            <p:cNvPr name="Freeform 20" id="20"/>
            <p:cNvSpPr/>
            <p:nvPr/>
          </p:nvSpPr>
          <p:spPr>
            <a:xfrm flipH="false" flipV="false" rot="0">
              <a:off x="0" y="0"/>
              <a:ext cx="328334" cy="235819"/>
            </a:xfrm>
            <a:custGeom>
              <a:avLst/>
              <a:gdLst/>
              <a:ahLst/>
              <a:cxnLst/>
              <a:rect r="r" b="b" t="t" l="l"/>
              <a:pathLst>
                <a:path h="235819" w="328334">
                  <a:moveTo>
                    <a:pt x="0" y="0"/>
                  </a:moveTo>
                  <a:lnTo>
                    <a:pt x="328334" y="0"/>
                  </a:lnTo>
                  <a:lnTo>
                    <a:pt x="328334" y="235819"/>
                  </a:lnTo>
                  <a:lnTo>
                    <a:pt x="0" y="235819"/>
                  </a:lnTo>
                  <a:close/>
                </a:path>
              </a:pathLst>
            </a:custGeom>
            <a:solidFill>
              <a:srgbClr val="000000">
                <a:alpha val="0"/>
              </a:srgbClr>
            </a:solidFill>
            <a:ln w="38100" cap="sq">
              <a:solidFill>
                <a:srgbClr val="FF3131"/>
              </a:solidFill>
              <a:prstDash val="solid"/>
              <a:miter/>
            </a:ln>
          </p:spPr>
        </p:sp>
        <p:sp>
          <p:nvSpPr>
            <p:cNvPr name="TextBox 21" id="21"/>
            <p:cNvSpPr txBox="true"/>
            <p:nvPr/>
          </p:nvSpPr>
          <p:spPr>
            <a:xfrm>
              <a:off x="0" y="-66675"/>
              <a:ext cx="328334" cy="302494"/>
            </a:xfrm>
            <a:prstGeom prst="rect">
              <a:avLst/>
            </a:prstGeom>
          </p:spPr>
          <p:txBody>
            <a:bodyPr anchor="ctr" rtlCol="false" tIns="50800" lIns="50800" bIns="50800" rIns="50800"/>
            <a:lstStyle/>
            <a:p>
              <a:pPr algn="ctr">
                <a:lnSpc>
                  <a:spcPts val="2660"/>
                </a:lnSpc>
              </a:pPr>
            </a:p>
          </p:txBody>
        </p:sp>
      </p:grpSp>
      <p:grpSp>
        <p:nvGrpSpPr>
          <p:cNvPr name="Group 22" id="22"/>
          <p:cNvGrpSpPr/>
          <p:nvPr/>
        </p:nvGrpSpPr>
        <p:grpSpPr>
          <a:xfrm rot="0">
            <a:off x="4440435" y="9225480"/>
            <a:ext cx="9407130" cy="643045"/>
            <a:chOff x="0" y="0"/>
            <a:chExt cx="12542840" cy="857393"/>
          </a:xfrm>
        </p:grpSpPr>
        <p:grpSp>
          <p:nvGrpSpPr>
            <p:cNvPr name="Group 23" id="23"/>
            <p:cNvGrpSpPr/>
            <p:nvPr/>
          </p:nvGrpSpPr>
          <p:grpSpPr>
            <a:xfrm rot="5400000">
              <a:off x="5842723" y="-5842723"/>
              <a:ext cx="857393" cy="12542840"/>
              <a:chOff x="0" y="0"/>
              <a:chExt cx="169362" cy="2477598"/>
            </a:xfrm>
          </p:grpSpPr>
          <p:sp>
            <p:nvSpPr>
              <p:cNvPr name="Freeform 24" id="24"/>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5" id="25"/>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6" id="26"/>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7" id="27"/>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8" id="28"/>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grpSp>
        <p:nvGrpSpPr>
          <p:cNvPr name="Group 4" id="4"/>
          <p:cNvGrpSpPr/>
          <p:nvPr/>
        </p:nvGrpSpPr>
        <p:grpSpPr>
          <a:xfrm rot="0">
            <a:off x="8378436" y="5703742"/>
            <a:ext cx="9081635" cy="3205330"/>
            <a:chOff x="0" y="0"/>
            <a:chExt cx="12108847" cy="4273774"/>
          </a:xfrm>
        </p:grpSpPr>
        <p:grpSp>
          <p:nvGrpSpPr>
            <p:cNvPr name="Group 5" id="5"/>
            <p:cNvGrpSpPr/>
            <p:nvPr/>
          </p:nvGrpSpPr>
          <p:grpSpPr>
            <a:xfrm rot="0">
              <a:off x="0" y="0"/>
              <a:ext cx="12108847" cy="4273774"/>
              <a:chOff x="0" y="0"/>
              <a:chExt cx="2391871" cy="844202"/>
            </a:xfrm>
          </p:grpSpPr>
          <p:sp>
            <p:nvSpPr>
              <p:cNvPr name="Freeform 6" id="6"/>
              <p:cNvSpPr/>
              <p:nvPr/>
            </p:nvSpPr>
            <p:spPr>
              <a:xfrm flipH="false" flipV="false" rot="0">
                <a:off x="0" y="0"/>
                <a:ext cx="2391871" cy="844202"/>
              </a:xfrm>
              <a:custGeom>
                <a:avLst/>
                <a:gdLst/>
                <a:ahLst/>
                <a:cxnLst/>
                <a:rect r="r" b="b" t="t" l="l"/>
                <a:pathLst>
                  <a:path h="844202" w="2391871">
                    <a:moveTo>
                      <a:pt x="27279" y="0"/>
                    </a:moveTo>
                    <a:lnTo>
                      <a:pt x="2364592" y="0"/>
                    </a:lnTo>
                    <a:cubicBezTo>
                      <a:pt x="2371827" y="0"/>
                      <a:pt x="2378765" y="2874"/>
                      <a:pt x="2383881" y="7990"/>
                    </a:cubicBezTo>
                    <a:cubicBezTo>
                      <a:pt x="2388997" y="13106"/>
                      <a:pt x="2391871" y="20044"/>
                      <a:pt x="2391871" y="27279"/>
                    </a:cubicBezTo>
                    <a:lnTo>
                      <a:pt x="2391871" y="816923"/>
                    </a:lnTo>
                    <a:cubicBezTo>
                      <a:pt x="2391871" y="824158"/>
                      <a:pt x="2388997" y="831096"/>
                      <a:pt x="2383881" y="836212"/>
                    </a:cubicBezTo>
                    <a:cubicBezTo>
                      <a:pt x="2378765" y="841328"/>
                      <a:pt x="2371827" y="844202"/>
                      <a:pt x="2364592" y="844202"/>
                    </a:cubicBezTo>
                    <a:lnTo>
                      <a:pt x="27279" y="844202"/>
                    </a:lnTo>
                    <a:cubicBezTo>
                      <a:pt x="20044" y="844202"/>
                      <a:pt x="13106" y="841328"/>
                      <a:pt x="7990" y="836212"/>
                    </a:cubicBezTo>
                    <a:cubicBezTo>
                      <a:pt x="2874" y="831096"/>
                      <a:pt x="0" y="824158"/>
                      <a:pt x="0" y="816923"/>
                    </a:cubicBezTo>
                    <a:lnTo>
                      <a:pt x="0" y="27279"/>
                    </a:lnTo>
                    <a:cubicBezTo>
                      <a:pt x="0" y="20044"/>
                      <a:pt x="2874" y="13106"/>
                      <a:pt x="7990" y="7990"/>
                    </a:cubicBezTo>
                    <a:cubicBezTo>
                      <a:pt x="13106" y="2874"/>
                      <a:pt x="20044" y="0"/>
                      <a:pt x="27279"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2391871" cy="901352"/>
              </a:xfrm>
              <a:prstGeom prst="rect">
                <a:avLst/>
              </a:prstGeom>
            </p:spPr>
            <p:txBody>
              <a:bodyPr anchor="ctr" rtlCol="false" tIns="50800" lIns="50800" bIns="50800" rIns="50800"/>
              <a:lstStyle/>
              <a:p>
                <a:pPr algn="ctr">
                  <a:lnSpc>
                    <a:spcPts val="3639"/>
                  </a:lnSpc>
                </a:pPr>
              </a:p>
            </p:txBody>
          </p:sp>
        </p:grpSp>
        <p:sp>
          <p:nvSpPr>
            <p:cNvPr name="TextBox 8" id="8"/>
            <p:cNvSpPr txBox="true"/>
            <p:nvPr/>
          </p:nvSpPr>
          <p:spPr>
            <a:xfrm rot="0">
              <a:off x="333818" y="449904"/>
              <a:ext cx="11441211" cy="32977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Th</a:t>
              </a:r>
              <a:r>
                <a:rPr lang="en-US" sz="2000" spc="100">
                  <a:solidFill>
                    <a:srgbClr val="F2F7FA"/>
                  </a:solidFill>
                  <a:latin typeface="Telegraf"/>
                  <a:ea typeface="Telegraf"/>
                  <a:cs typeface="Telegraf"/>
                  <a:sym typeface="Telegraf"/>
                </a:rPr>
                <a:t>e approach to do this would involve performing a self-join on the table to update the blank values with non-blank ones. This way, we ensure that the industry column accurately reflects the nature of the companies listed. After we apply this solution, the blank values are filled with the industry of the nature of the companies listed. This solution is useful for maintaining consistency and completeness in our dataset.</a:t>
              </a:r>
            </a:p>
          </p:txBody>
        </p:sp>
      </p:grpSp>
      <p:sp>
        <p:nvSpPr>
          <p:cNvPr name="Freeform 9" id="9"/>
          <p:cNvSpPr/>
          <p:nvPr/>
        </p:nvSpPr>
        <p:spPr>
          <a:xfrm flipH="false" flipV="false" rot="0">
            <a:off x="1470523" y="1842051"/>
            <a:ext cx="6453400" cy="6469868"/>
          </a:xfrm>
          <a:custGeom>
            <a:avLst/>
            <a:gdLst/>
            <a:ahLst/>
            <a:cxnLst/>
            <a:rect r="r" b="b" t="t" l="l"/>
            <a:pathLst>
              <a:path h="6469868" w="6453400">
                <a:moveTo>
                  <a:pt x="0" y="0"/>
                </a:moveTo>
                <a:lnTo>
                  <a:pt x="6453400" y="0"/>
                </a:lnTo>
                <a:lnTo>
                  <a:pt x="6453400" y="6469868"/>
                </a:lnTo>
                <a:lnTo>
                  <a:pt x="0" y="6469868"/>
                </a:lnTo>
                <a:lnTo>
                  <a:pt x="0" y="0"/>
                </a:lnTo>
                <a:close/>
              </a:path>
            </a:pathLst>
          </a:custGeom>
          <a:blipFill>
            <a:blip r:embed="rId4"/>
            <a:stretch>
              <a:fillRect l="-17251" t="0" r="-17251" b="0"/>
            </a:stretch>
          </a:blipFill>
          <a:ln w="38100" cap="sq">
            <a:solidFill>
              <a:srgbClr val="000000"/>
            </a:solidFill>
            <a:prstDash val="solid"/>
            <a:miter/>
          </a:ln>
        </p:spPr>
      </p:sp>
      <p:sp>
        <p:nvSpPr>
          <p:cNvPr name="TextBox 10" id="10"/>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sp>
        <p:nvSpPr>
          <p:cNvPr name="Freeform 11" id="11"/>
          <p:cNvSpPr/>
          <p:nvPr/>
        </p:nvSpPr>
        <p:spPr>
          <a:xfrm flipH="false" flipV="false" rot="0">
            <a:off x="8378436" y="1842051"/>
            <a:ext cx="9081635" cy="3552247"/>
          </a:xfrm>
          <a:custGeom>
            <a:avLst/>
            <a:gdLst/>
            <a:ahLst/>
            <a:cxnLst/>
            <a:rect r="r" b="b" t="t" l="l"/>
            <a:pathLst>
              <a:path h="3552247" w="9081635">
                <a:moveTo>
                  <a:pt x="0" y="0"/>
                </a:moveTo>
                <a:lnTo>
                  <a:pt x="9081635" y="0"/>
                </a:lnTo>
                <a:lnTo>
                  <a:pt x="9081635" y="3552247"/>
                </a:lnTo>
                <a:lnTo>
                  <a:pt x="0" y="3552247"/>
                </a:lnTo>
                <a:lnTo>
                  <a:pt x="0" y="0"/>
                </a:lnTo>
                <a:close/>
              </a:path>
            </a:pathLst>
          </a:custGeom>
          <a:blipFill>
            <a:blip r:embed="rId5"/>
            <a:stretch>
              <a:fillRect l="0" t="0" r="-14383" b="0"/>
            </a:stretch>
          </a:blipFill>
          <a:ln w="38100" cap="sq">
            <a:solidFill>
              <a:srgbClr val="000000"/>
            </a:solidFill>
            <a:prstDash val="solid"/>
            <a:miter/>
          </a:ln>
        </p:spPr>
      </p:sp>
      <p:grpSp>
        <p:nvGrpSpPr>
          <p:cNvPr name="Group 12" id="12"/>
          <p:cNvGrpSpPr/>
          <p:nvPr/>
        </p:nvGrpSpPr>
        <p:grpSpPr>
          <a:xfrm rot="0">
            <a:off x="1028700" y="431526"/>
            <a:ext cx="7349736" cy="1200249"/>
            <a:chOff x="0" y="0"/>
            <a:chExt cx="9799648" cy="1600332"/>
          </a:xfrm>
        </p:grpSpPr>
        <p:sp>
          <p:nvSpPr>
            <p:cNvPr name="TextBox 13" id="13"/>
            <p:cNvSpPr txBox="true"/>
            <p:nvPr/>
          </p:nvSpPr>
          <p:spPr>
            <a:xfrm rot="0">
              <a:off x="0" y="47625"/>
              <a:ext cx="9799648" cy="1038336"/>
            </a:xfrm>
            <a:prstGeom prst="rect">
              <a:avLst/>
            </a:prstGeom>
          </p:spPr>
          <p:txBody>
            <a:bodyPr anchor="t" rtlCol="false" tIns="0" lIns="0" bIns="0" rIns="0">
              <a:spAutoFit/>
            </a:bodyPr>
            <a:lstStyle/>
            <a:p>
              <a:pPr algn="l">
                <a:lnSpc>
                  <a:spcPts val="5221"/>
                </a:lnSpc>
              </a:pPr>
              <a:r>
                <a:rPr lang="en-US" sz="5383" b="true">
                  <a:solidFill>
                    <a:srgbClr val="343434"/>
                  </a:solidFill>
                  <a:latin typeface="Telegraf Bold"/>
                  <a:ea typeface="Telegraf Bold"/>
                  <a:cs typeface="Telegraf Bold"/>
                  <a:sym typeface="Telegraf Bold"/>
                </a:rPr>
                <a:t>  DATA CLEANING</a:t>
              </a:r>
            </a:p>
          </p:txBody>
        </p:sp>
        <p:sp>
          <p:nvSpPr>
            <p:cNvPr name="TextBox 14" id="14"/>
            <p:cNvSpPr txBox="true"/>
            <p:nvPr/>
          </p:nvSpPr>
          <p:spPr>
            <a:xfrm rot="0">
              <a:off x="0" y="1015074"/>
              <a:ext cx="9799648" cy="585258"/>
            </a:xfrm>
            <a:prstGeom prst="rect">
              <a:avLst/>
            </a:prstGeom>
          </p:spPr>
          <p:txBody>
            <a:bodyPr anchor="t" rtlCol="false" tIns="0" lIns="0" bIns="0" rIns="0">
              <a:spAutoFit/>
            </a:bodyPr>
            <a:lstStyle/>
            <a:p>
              <a:pPr algn="l">
                <a:lnSpc>
                  <a:spcPts val="3499"/>
                </a:lnSpc>
                <a:spcBef>
                  <a:spcPct val="0"/>
                </a:spcBef>
              </a:pPr>
              <a:r>
                <a:rPr lang="en-US" sz="2499" spc="59">
                  <a:solidFill>
                    <a:srgbClr val="343434"/>
                  </a:solidFill>
                  <a:latin typeface="Telegraf"/>
                  <a:ea typeface="Telegraf"/>
                  <a:cs typeface="Telegraf"/>
                  <a:sym typeface="Telegraf"/>
                </a:rPr>
                <a:t>    3. HANDLE NULL VALUE AND BLANK VALUE</a:t>
              </a:r>
            </a:p>
          </p:txBody>
        </p:sp>
      </p:grpSp>
      <p:sp>
        <p:nvSpPr>
          <p:cNvPr name="TextBox 15" id="15"/>
          <p:cNvSpPr txBox="true"/>
          <p:nvPr/>
        </p:nvSpPr>
        <p:spPr>
          <a:xfrm rot="0">
            <a:off x="7644445" y="1173016"/>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16" id="16"/>
          <p:cNvGrpSpPr/>
          <p:nvPr/>
        </p:nvGrpSpPr>
        <p:grpSpPr>
          <a:xfrm rot="0">
            <a:off x="11550599" y="2362385"/>
            <a:ext cx="2024743" cy="2781115"/>
            <a:chOff x="0" y="0"/>
            <a:chExt cx="533266" cy="732475"/>
          </a:xfrm>
        </p:grpSpPr>
        <p:sp>
          <p:nvSpPr>
            <p:cNvPr name="Freeform 17" id="17"/>
            <p:cNvSpPr/>
            <p:nvPr/>
          </p:nvSpPr>
          <p:spPr>
            <a:xfrm flipH="false" flipV="false" rot="0">
              <a:off x="0" y="0"/>
              <a:ext cx="533266" cy="732475"/>
            </a:xfrm>
            <a:custGeom>
              <a:avLst/>
              <a:gdLst/>
              <a:ahLst/>
              <a:cxnLst/>
              <a:rect r="r" b="b" t="t" l="l"/>
              <a:pathLst>
                <a:path h="732475" w="533266">
                  <a:moveTo>
                    <a:pt x="0" y="0"/>
                  </a:moveTo>
                  <a:lnTo>
                    <a:pt x="533266" y="0"/>
                  </a:lnTo>
                  <a:lnTo>
                    <a:pt x="533266" y="732475"/>
                  </a:lnTo>
                  <a:lnTo>
                    <a:pt x="0" y="732475"/>
                  </a:lnTo>
                  <a:close/>
                </a:path>
              </a:pathLst>
            </a:custGeom>
            <a:solidFill>
              <a:srgbClr val="000000">
                <a:alpha val="0"/>
              </a:srgbClr>
            </a:solidFill>
            <a:ln w="38100" cap="sq">
              <a:solidFill>
                <a:srgbClr val="FF3131"/>
              </a:solidFill>
              <a:prstDash val="solid"/>
              <a:miter/>
            </a:ln>
          </p:spPr>
        </p:sp>
        <p:sp>
          <p:nvSpPr>
            <p:cNvPr name="TextBox 18" id="18"/>
            <p:cNvSpPr txBox="true"/>
            <p:nvPr/>
          </p:nvSpPr>
          <p:spPr>
            <a:xfrm>
              <a:off x="0" y="-66675"/>
              <a:ext cx="533266" cy="799150"/>
            </a:xfrm>
            <a:prstGeom prst="rect">
              <a:avLst/>
            </a:prstGeom>
          </p:spPr>
          <p:txBody>
            <a:bodyPr anchor="ctr" rtlCol="false" tIns="50800" lIns="50800" bIns="50800" rIns="50800"/>
            <a:lstStyle/>
            <a:p>
              <a:pPr algn="ctr">
                <a:lnSpc>
                  <a:spcPts val="2660"/>
                </a:lnSpc>
              </a:pPr>
            </a:p>
          </p:txBody>
        </p:sp>
      </p:grpSp>
      <p:grpSp>
        <p:nvGrpSpPr>
          <p:cNvPr name="Group 19" id="19"/>
          <p:cNvGrpSpPr/>
          <p:nvPr/>
        </p:nvGrpSpPr>
        <p:grpSpPr>
          <a:xfrm rot="0">
            <a:off x="4440435" y="9225480"/>
            <a:ext cx="9407130" cy="643045"/>
            <a:chOff x="0" y="0"/>
            <a:chExt cx="12542840" cy="857393"/>
          </a:xfrm>
        </p:grpSpPr>
        <p:grpSp>
          <p:nvGrpSpPr>
            <p:cNvPr name="Group 20" id="20"/>
            <p:cNvGrpSpPr/>
            <p:nvPr/>
          </p:nvGrpSpPr>
          <p:grpSpPr>
            <a:xfrm rot="5400000">
              <a:off x="5842723" y="-5842723"/>
              <a:ext cx="857393" cy="12542840"/>
              <a:chOff x="0" y="0"/>
              <a:chExt cx="169362" cy="2477598"/>
            </a:xfrm>
          </p:grpSpPr>
          <p:sp>
            <p:nvSpPr>
              <p:cNvPr name="Freeform 21" id="21"/>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2" id="22"/>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3" id="23"/>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4" id="24"/>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5" id="25"/>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grpSp>
        <p:nvGrpSpPr>
          <p:cNvPr name="Group 4" id="4"/>
          <p:cNvGrpSpPr/>
          <p:nvPr/>
        </p:nvGrpSpPr>
        <p:grpSpPr>
          <a:xfrm rot="0">
            <a:off x="11758470" y="3520185"/>
            <a:ext cx="5923642" cy="3412921"/>
            <a:chOff x="0" y="0"/>
            <a:chExt cx="7898190" cy="4550562"/>
          </a:xfrm>
        </p:grpSpPr>
        <p:grpSp>
          <p:nvGrpSpPr>
            <p:cNvPr name="Group 5" id="5"/>
            <p:cNvGrpSpPr/>
            <p:nvPr/>
          </p:nvGrpSpPr>
          <p:grpSpPr>
            <a:xfrm rot="0">
              <a:off x="0" y="0"/>
              <a:ext cx="7898190" cy="4550562"/>
              <a:chOff x="0" y="0"/>
              <a:chExt cx="1560136" cy="898876"/>
            </a:xfrm>
          </p:grpSpPr>
          <p:sp>
            <p:nvSpPr>
              <p:cNvPr name="Freeform 6" id="6"/>
              <p:cNvSpPr/>
              <p:nvPr/>
            </p:nvSpPr>
            <p:spPr>
              <a:xfrm flipH="false" flipV="false" rot="0">
                <a:off x="0" y="0"/>
                <a:ext cx="1560136" cy="898876"/>
              </a:xfrm>
              <a:custGeom>
                <a:avLst/>
                <a:gdLst/>
                <a:ahLst/>
                <a:cxnLst/>
                <a:rect r="r" b="b" t="t" l="l"/>
                <a:pathLst>
                  <a:path h="898876" w="1560136">
                    <a:moveTo>
                      <a:pt x="41822" y="0"/>
                    </a:moveTo>
                    <a:lnTo>
                      <a:pt x="1518314" y="0"/>
                    </a:lnTo>
                    <a:cubicBezTo>
                      <a:pt x="1529406" y="0"/>
                      <a:pt x="1540043" y="4406"/>
                      <a:pt x="1547887" y="12250"/>
                    </a:cubicBezTo>
                    <a:cubicBezTo>
                      <a:pt x="1555730" y="20093"/>
                      <a:pt x="1560136" y="30730"/>
                      <a:pt x="1560136" y="41822"/>
                    </a:cubicBezTo>
                    <a:lnTo>
                      <a:pt x="1560136" y="857054"/>
                    </a:lnTo>
                    <a:cubicBezTo>
                      <a:pt x="1560136" y="868146"/>
                      <a:pt x="1555730" y="878784"/>
                      <a:pt x="1547887" y="886627"/>
                    </a:cubicBezTo>
                    <a:cubicBezTo>
                      <a:pt x="1540043" y="894470"/>
                      <a:pt x="1529406" y="898876"/>
                      <a:pt x="1518314" y="898876"/>
                    </a:cubicBezTo>
                    <a:lnTo>
                      <a:pt x="41822" y="898876"/>
                    </a:lnTo>
                    <a:cubicBezTo>
                      <a:pt x="30730" y="898876"/>
                      <a:pt x="20093" y="894470"/>
                      <a:pt x="12250" y="886627"/>
                    </a:cubicBezTo>
                    <a:cubicBezTo>
                      <a:pt x="4406" y="878784"/>
                      <a:pt x="0" y="868146"/>
                      <a:pt x="0" y="857054"/>
                    </a:cubicBezTo>
                    <a:lnTo>
                      <a:pt x="0" y="41822"/>
                    </a:lnTo>
                    <a:cubicBezTo>
                      <a:pt x="0" y="30730"/>
                      <a:pt x="4406" y="20093"/>
                      <a:pt x="12250" y="12250"/>
                    </a:cubicBezTo>
                    <a:cubicBezTo>
                      <a:pt x="20093" y="4406"/>
                      <a:pt x="30730" y="0"/>
                      <a:pt x="41822"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1560136" cy="956026"/>
              </a:xfrm>
              <a:prstGeom prst="rect">
                <a:avLst/>
              </a:prstGeom>
            </p:spPr>
            <p:txBody>
              <a:bodyPr anchor="ctr" rtlCol="false" tIns="50800" lIns="50800" bIns="50800" rIns="50800"/>
              <a:lstStyle/>
              <a:p>
                <a:pPr algn="ctr">
                  <a:lnSpc>
                    <a:spcPts val="3639"/>
                  </a:lnSpc>
                </a:pPr>
              </a:p>
            </p:txBody>
          </p:sp>
        </p:grpSp>
        <p:sp>
          <p:nvSpPr>
            <p:cNvPr name="TextBox 8" id="8"/>
            <p:cNvSpPr txBox="true"/>
            <p:nvPr/>
          </p:nvSpPr>
          <p:spPr>
            <a:xfrm rot="0">
              <a:off x="403965" y="818045"/>
              <a:ext cx="6922704" cy="28278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Since the raw_num column is no longer necessary, we can confidently drop it using the alter table command. Additionally, we have the flexibility to remove other columns as needed to better suit our requirements.</a:t>
              </a:r>
            </a:p>
          </p:txBody>
        </p:sp>
      </p:grpSp>
      <p:sp>
        <p:nvSpPr>
          <p:cNvPr name="Freeform 9" id="9"/>
          <p:cNvSpPr/>
          <p:nvPr/>
        </p:nvSpPr>
        <p:spPr>
          <a:xfrm flipH="false" flipV="false" rot="0">
            <a:off x="1366943" y="1633391"/>
            <a:ext cx="9706979" cy="3773588"/>
          </a:xfrm>
          <a:custGeom>
            <a:avLst/>
            <a:gdLst/>
            <a:ahLst/>
            <a:cxnLst/>
            <a:rect r="r" b="b" t="t" l="l"/>
            <a:pathLst>
              <a:path h="3773588" w="9706979">
                <a:moveTo>
                  <a:pt x="0" y="0"/>
                </a:moveTo>
                <a:lnTo>
                  <a:pt x="9706979" y="0"/>
                </a:lnTo>
                <a:lnTo>
                  <a:pt x="9706979" y="3773588"/>
                </a:lnTo>
                <a:lnTo>
                  <a:pt x="0" y="3773588"/>
                </a:lnTo>
                <a:lnTo>
                  <a:pt x="0" y="0"/>
                </a:lnTo>
                <a:close/>
              </a:path>
            </a:pathLst>
          </a:custGeom>
          <a:blipFill>
            <a:blip r:embed="rId4"/>
            <a:stretch>
              <a:fillRect l="0" t="0" r="0" b="0"/>
            </a:stretch>
          </a:blipFill>
          <a:ln w="38100" cap="sq">
            <a:solidFill>
              <a:srgbClr val="000000"/>
            </a:solidFill>
            <a:prstDash val="solid"/>
            <a:miter/>
          </a:ln>
        </p:spPr>
      </p:sp>
      <p:sp>
        <p:nvSpPr>
          <p:cNvPr name="Freeform 10" id="10"/>
          <p:cNvSpPr/>
          <p:nvPr/>
        </p:nvSpPr>
        <p:spPr>
          <a:xfrm flipH="false" flipV="false" rot="0">
            <a:off x="1363149" y="5594659"/>
            <a:ext cx="9710773" cy="3178900"/>
          </a:xfrm>
          <a:custGeom>
            <a:avLst/>
            <a:gdLst/>
            <a:ahLst/>
            <a:cxnLst/>
            <a:rect r="r" b="b" t="t" l="l"/>
            <a:pathLst>
              <a:path h="3178900" w="9710773">
                <a:moveTo>
                  <a:pt x="0" y="0"/>
                </a:moveTo>
                <a:lnTo>
                  <a:pt x="9710773" y="0"/>
                </a:lnTo>
                <a:lnTo>
                  <a:pt x="9710773" y="3178900"/>
                </a:lnTo>
                <a:lnTo>
                  <a:pt x="0" y="3178900"/>
                </a:lnTo>
                <a:lnTo>
                  <a:pt x="0" y="0"/>
                </a:lnTo>
                <a:close/>
              </a:path>
            </a:pathLst>
          </a:custGeom>
          <a:blipFill>
            <a:blip r:embed="rId5"/>
            <a:stretch>
              <a:fillRect l="0" t="-26390" r="0" b="0"/>
            </a:stretch>
          </a:blipFill>
          <a:ln w="38100" cap="sq">
            <a:solidFill>
              <a:srgbClr val="000000"/>
            </a:solidFill>
            <a:prstDash val="solid"/>
            <a:miter/>
          </a:ln>
        </p:spPr>
      </p:sp>
      <p:sp>
        <p:nvSpPr>
          <p:cNvPr name="TextBox 11" id="11"/>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grpSp>
        <p:nvGrpSpPr>
          <p:cNvPr name="Group 12" id="12"/>
          <p:cNvGrpSpPr/>
          <p:nvPr/>
        </p:nvGrpSpPr>
        <p:grpSpPr>
          <a:xfrm rot="0">
            <a:off x="1028700" y="431526"/>
            <a:ext cx="6506093" cy="1201865"/>
            <a:chOff x="0" y="0"/>
            <a:chExt cx="8674791" cy="1602487"/>
          </a:xfrm>
        </p:grpSpPr>
        <p:sp>
          <p:nvSpPr>
            <p:cNvPr name="TextBox 13" id="13"/>
            <p:cNvSpPr txBox="true"/>
            <p:nvPr/>
          </p:nvSpPr>
          <p:spPr>
            <a:xfrm rot="0">
              <a:off x="0" y="47625"/>
              <a:ext cx="8674791" cy="1040491"/>
            </a:xfrm>
            <a:prstGeom prst="rect">
              <a:avLst/>
            </a:prstGeom>
          </p:spPr>
          <p:txBody>
            <a:bodyPr anchor="t" rtlCol="false" tIns="0" lIns="0" bIns="0" rIns="0">
              <a:spAutoFit/>
            </a:bodyPr>
            <a:lstStyle/>
            <a:p>
              <a:pPr algn="ctr">
                <a:lnSpc>
                  <a:spcPts val="5221"/>
                </a:lnSpc>
              </a:pPr>
              <a:r>
                <a:rPr lang="en-US" b="true" sz="5383">
                  <a:solidFill>
                    <a:srgbClr val="343434"/>
                  </a:solidFill>
                  <a:latin typeface="Telegraf Bold"/>
                  <a:ea typeface="Telegraf Bold"/>
                  <a:cs typeface="Telegraf Bold"/>
                  <a:sym typeface="Telegraf Bold"/>
                </a:rPr>
                <a:t>DATA CLEANING</a:t>
              </a:r>
            </a:p>
          </p:txBody>
        </p:sp>
        <p:sp>
          <p:nvSpPr>
            <p:cNvPr name="TextBox 14" id="14"/>
            <p:cNvSpPr txBox="true"/>
            <p:nvPr/>
          </p:nvSpPr>
          <p:spPr>
            <a:xfrm rot="0">
              <a:off x="0" y="1017228"/>
              <a:ext cx="8674791" cy="585258"/>
            </a:xfrm>
            <a:prstGeom prst="rect">
              <a:avLst/>
            </a:prstGeom>
          </p:spPr>
          <p:txBody>
            <a:bodyPr anchor="t" rtlCol="false" tIns="0" lIns="0" bIns="0" rIns="0">
              <a:spAutoFit/>
            </a:bodyPr>
            <a:lstStyle/>
            <a:p>
              <a:pPr algn="l">
                <a:lnSpc>
                  <a:spcPts val="3499"/>
                </a:lnSpc>
                <a:spcBef>
                  <a:spcPct val="0"/>
                </a:spcBef>
              </a:pPr>
              <a:r>
                <a:rPr lang="en-US" sz="2499" spc="59">
                  <a:solidFill>
                    <a:srgbClr val="343434"/>
                  </a:solidFill>
                  <a:latin typeface="Telegraf"/>
                  <a:ea typeface="Telegraf"/>
                  <a:cs typeface="Telegraf"/>
                  <a:sym typeface="Telegraf"/>
                </a:rPr>
                <a:t>    4. REMOVE ANY COLUMN</a:t>
              </a:r>
            </a:p>
          </p:txBody>
        </p:sp>
      </p:grpSp>
      <p:sp>
        <p:nvSpPr>
          <p:cNvPr name="TextBox 15" id="15"/>
          <p:cNvSpPr txBox="true"/>
          <p:nvPr/>
        </p:nvSpPr>
        <p:spPr>
          <a:xfrm rot="0">
            <a:off x="7644445" y="1173016"/>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16" id="16"/>
          <p:cNvGrpSpPr/>
          <p:nvPr/>
        </p:nvGrpSpPr>
        <p:grpSpPr>
          <a:xfrm rot="0">
            <a:off x="9836099" y="3279892"/>
            <a:ext cx="1237823" cy="2127087"/>
            <a:chOff x="0" y="0"/>
            <a:chExt cx="326011" cy="560220"/>
          </a:xfrm>
        </p:grpSpPr>
        <p:sp>
          <p:nvSpPr>
            <p:cNvPr name="Freeform 17" id="17"/>
            <p:cNvSpPr/>
            <p:nvPr/>
          </p:nvSpPr>
          <p:spPr>
            <a:xfrm flipH="false" flipV="false" rot="0">
              <a:off x="0" y="0"/>
              <a:ext cx="326011" cy="560221"/>
            </a:xfrm>
            <a:custGeom>
              <a:avLst/>
              <a:gdLst/>
              <a:ahLst/>
              <a:cxnLst/>
              <a:rect r="r" b="b" t="t" l="l"/>
              <a:pathLst>
                <a:path h="560221" w="326011">
                  <a:moveTo>
                    <a:pt x="0" y="0"/>
                  </a:moveTo>
                  <a:lnTo>
                    <a:pt x="326011" y="0"/>
                  </a:lnTo>
                  <a:lnTo>
                    <a:pt x="326011" y="560221"/>
                  </a:lnTo>
                  <a:lnTo>
                    <a:pt x="0" y="560221"/>
                  </a:lnTo>
                  <a:close/>
                </a:path>
              </a:pathLst>
            </a:custGeom>
            <a:solidFill>
              <a:srgbClr val="000000">
                <a:alpha val="0"/>
              </a:srgbClr>
            </a:solidFill>
            <a:ln w="38100" cap="sq">
              <a:solidFill>
                <a:srgbClr val="FF3131"/>
              </a:solidFill>
              <a:prstDash val="solid"/>
              <a:miter/>
            </a:ln>
          </p:spPr>
        </p:sp>
        <p:sp>
          <p:nvSpPr>
            <p:cNvPr name="TextBox 18" id="18"/>
            <p:cNvSpPr txBox="true"/>
            <p:nvPr/>
          </p:nvSpPr>
          <p:spPr>
            <a:xfrm>
              <a:off x="0" y="-66675"/>
              <a:ext cx="326011" cy="626895"/>
            </a:xfrm>
            <a:prstGeom prst="rect">
              <a:avLst/>
            </a:prstGeom>
          </p:spPr>
          <p:txBody>
            <a:bodyPr anchor="ctr" rtlCol="false" tIns="50800" lIns="50800" bIns="50800" rIns="50800"/>
            <a:lstStyle/>
            <a:p>
              <a:pPr algn="ctr">
                <a:lnSpc>
                  <a:spcPts val="2660"/>
                </a:lnSpc>
              </a:pPr>
            </a:p>
          </p:txBody>
        </p:sp>
      </p:grpSp>
      <p:grpSp>
        <p:nvGrpSpPr>
          <p:cNvPr name="Group 19" id="19"/>
          <p:cNvGrpSpPr/>
          <p:nvPr/>
        </p:nvGrpSpPr>
        <p:grpSpPr>
          <a:xfrm rot="0">
            <a:off x="4440435" y="9225480"/>
            <a:ext cx="9407130" cy="643045"/>
            <a:chOff x="0" y="0"/>
            <a:chExt cx="12542840" cy="857393"/>
          </a:xfrm>
        </p:grpSpPr>
        <p:grpSp>
          <p:nvGrpSpPr>
            <p:cNvPr name="Group 20" id="20"/>
            <p:cNvGrpSpPr/>
            <p:nvPr/>
          </p:nvGrpSpPr>
          <p:grpSpPr>
            <a:xfrm rot="5400000">
              <a:off x="5842723" y="-5842723"/>
              <a:ext cx="857393" cy="12542840"/>
              <a:chOff x="0" y="0"/>
              <a:chExt cx="169362" cy="2477598"/>
            </a:xfrm>
          </p:grpSpPr>
          <p:sp>
            <p:nvSpPr>
              <p:cNvPr name="Freeform 21" id="21"/>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2" id="22"/>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3" id="23"/>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4" id="24"/>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5" id="25"/>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true" flipV="false" rot="-1565348">
            <a:off x="-1362223" y="-2212276"/>
            <a:ext cx="10441422" cy="4424552"/>
          </a:xfrm>
          <a:custGeom>
            <a:avLst/>
            <a:gdLst/>
            <a:ahLst/>
            <a:cxnLst/>
            <a:rect r="r" b="b" t="t" l="l"/>
            <a:pathLst>
              <a:path h="4424552" w="10441422">
                <a:moveTo>
                  <a:pt x="10441421" y="0"/>
                </a:moveTo>
                <a:lnTo>
                  <a:pt x="0" y="0"/>
                </a:lnTo>
                <a:lnTo>
                  <a:pt x="0" y="4424552"/>
                </a:lnTo>
                <a:lnTo>
                  <a:pt x="10441421" y="4424552"/>
                </a:lnTo>
                <a:lnTo>
                  <a:pt x="10441421" y="0"/>
                </a:lnTo>
                <a:close/>
              </a:path>
            </a:pathLst>
          </a:custGeom>
          <a:blipFill>
            <a:blip r:embed="rId2"/>
            <a:stretch>
              <a:fillRect l="0" t="0" r="0" b="0"/>
            </a:stretch>
          </a:blipFill>
        </p:spPr>
      </p:sp>
      <p:sp>
        <p:nvSpPr>
          <p:cNvPr name="Freeform 3" id="3"/>
          <p:cNvSpPr/>
          <p:nvPr/>
        </p:nvSpPr>
        <p:spPr>
          <a:xfrm flipH="false" flipV="false" rot="8250927">
            <a:off x="5486162" y="7645079"/>
            <a:ext cx="7735476" cy="4631616"/>
          </a:xfrm>
          <a:custGeom>
            <a:avLst/>
            <a:gdLst/>
            <a:ahLst/>
            <a:cxnLst/>
            <a:rect r="r" b="b" t="t" l="l"/>
            <a:pathLst>
              <a:path h="4631616" w="7735476">
                <a:moveTo>
                  <a:pt x="0" y="0"/>
                </a:moveTo>
                <a:lnTo>
                  <a:pt x="7735475" y="0"/>
                </a:lnTo>
                <a:lnTo>
                  <a:pt x="7735475" y="4631616"/>
                </a:lnTo>
                <a:lnTo>
                  <a:pt x="0" y="4631616"/>
                </a:lnTo>
                <a:lnTo>
                  <a:pt x="0" y="0"/>
                </a:lnTo>
                <a:close/>
              </a:path>
            </a:pathLst>
          </a:custGeom>
          <a:blipFill>
            <a:blip r:embed="rId3"/>
            <a:stretch>
              <a:fillRect l="0" t="0" r="0" b="0"/>
            </a:stretch>
          </a:blipFill>
        </p:spPr>
      </p:sp>
      <p:grpSp>
        <p:nvGrpSpPr>
          <p:cNvPr name="Group 4" id="4"/>
          <p:cNvGrpSpPr/>
          <p:nvPr/>
        </p:nvGrpSpPr>
        <p:grpSpPr>
          <a:xfrm rot="0">
            <a:off x="11148373" y="4192649"/>
            <a:ext cx="7564846" cy="6257897"/>
            <a:chOff x="0" y="0"/>
            <a:chExt cx="1992387" cy="1648170"/>
          </a:xfrm>
        </p:grpSpPr>
        <p:sp>
          <p:nvSpPr>
            <p:cNvPr name="Freeform 5" id="5"/>
            <p:cNvSpPr/>
            <p:nvPr/>
          </p:nvSpPr>
          <p:spPr>
            <a:xfrm flipH="false" flipV="false" rot="0">
              <a:off x="0" y="0"/>
              <a:ext cx="1992387" cy="1648170"/>
            </a:xfrm>
            <a:custGeom>
              <a:avLst/>
              <a:gdLst/>
              <a:ahLst/>
              <a:cxnLst/>
              <a:rect r="r" b="b" t="t" l="l"/>
              <a:pathLst>
                <a:path h="1648170" w="1992387">
                  <a:moveTo>
                    <a:pt x="0" y="0"/>
                  </a:moveTo>
                  <a:lnTo>
                    <a:pt x="1992387" y="0"/>
                  </a:lnTo>
                  <a:lnTo>
                    <a:pt x="1992387" y="1648170"/>
                  </a:lnTo>
                  <a:lnTo>
                    <a:pt x="0" y="1648170"/>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1992387" cy="1705320"/>
            </a:xfrm>
            <a:prstGeom prst="rect">
              <a:avLst/>
            </a:prstGeom>
          </p:spPr>
          <p:txBody>
            <a:bodyPr anchor="ctr" rtlCol="false" tIns="50800" lIns="50800" bIns="50800" rIns="50800"/>
            <a:lstStyle/>
            <a:p>
              <a:pPr algn="ctr">
                <a:lnSpc>
                  <a:spcPts val="3639"/>
                </a:lnSpc>
              </a:pPr>
            </a:p>
          </p:txBody>
        </p:sp>
      </p:grpSp>
      <p:grpSp>
        <p:nvGrpSpPr>
          <p:cNvPr name="Group 7" id="7"/>
          <p:cNvGrpSpPr/>
          <p:nvPr/>
        </p:nvGrpSpPr>
        <p:grpSpPr>
          <a:xfrm rot="5400000">
            <a:off x="14969335" y="1122741"/>
            <a:ext cx="643045" cy="7706253"/>
            <a:chOff x="0" y="0"/>
            <a:chExt cx="169362" cy="2029631"/>
          </a:xfrm>
        </p:grpSpPr>
        <p:sp>
          <p:nvSpPr>
            <p:cNvPr name="Freeform 8" id="8"/>
            <p:cNvSpPr/>
            <p:nvPr/>
          </p:nvSpPr>
          <p:spPr>
            <a:xfrm flipH="false" flipV="false" rot="0">
              <a:off x="0" y="0"/>
              <a:ext cx="169362" cy="2029631"/>
            </a:xfrm>
            <a:custGeom>
              <a:avLst/>
              <a:gdLst/>
              <a:ahLst/>
              <a:cxnLst/>
              <a:rect r="r" b="b" t="t" l="l"/>
              <a:pathLst>
                <a:path h="2029631" w="169362">
                  <a:moveTo>
                    <a:pt x="84681" y="0"/>
                  </a:moveTo>
                  <a:lnTo>
                    <a:pt x="84681" y="0"/>
                  </a:lnTo>
                  <a:cubicBezTo>
                    <a:pt x="107140" y="0"/>
                    <a:pt x="128678" y="8922"/>
                    <a:pt x="144559" y="24802"/>
                  </a:cubicBezTo>
                  <a:cubicBezTo>
                    <a:pt x="160440" y="40683"/>
                    <a:pt x="169362" y="62222"/>
                    <a:pt x="169362" y="84681"/>
                  </a:cubicBezTo>
                  <a:lnTo>
                    <a:pt x="169362" y="1944950"/>
                  </a:lnTo>
                  <a:cubicBezTo>
                    <a:pt x="169362" y="1967409"/>
                    <a:pt x="160440" y="1988947"/>
                    <a:pt x="144559" y="2004828"/>
                  </a:cubicBezTo>
                  <a:cubicBezTo>
                    <a:pt x="128678" y="2020709"/>
                    <a:pt x="107140" y="2029631"/>
                    <a:pt x="84681" y="2029631"/>
                  </a:cubicBezTo>
                  <a:lnTo>
                    <a:pt x="84681" y="2029631"/>
                  </a:lnTo>
                  <a:cubicBezTo>
                    <a:pt x="37913" y="2029631"/>
                    <a:pt x="0" y="1991718"/>
                    <a:pt x="0" y="1944950"/>
                  </a:cubicBezTo>
                  <a:lnTo>
                    <a:pt x="0" y="84681"/>
                  </a:lnTo>
                  <a:cubicBezTo>
                    <a:pt x="0" y="37913"/>
                    <a:pt x="37913" y="0"/>
                    <a:pt x="84681" y="0"/>
                  </a:cubicBezTo>
                  <a:close/>
                </a:path>
              </a:pathLst>
            </a:custGeom>
            <a:solidFill>
              <a:srgbClr val="000000">
                <a:alpha val="0"/>
              </a:srgbClr>
            </a:solidFill>
            <a:ln w="19050" cap="rnd">
              <a:solidFill>
                <a:srgbClr val="F2F7FA"/>
              </a:solidFill>
              <a:prstDash val="solid"/>
              <a:round/>
            </a:ln>
          </p:spPr>
        </p:sp>
        <p:sp>
          <p:nvSpPr>
            <p:cNvPr name="TextBox 9" id="9"/>
            <p:cNvSpPr txBox="true"/>
            <p:nvPr/>
          </p:nvSpPr>
          <p:spPr>
            <a:xfrm>
              <a:off x="0" y="-57150"/>
              <a:ext cx="169362" cy="2086781"/>
            </a:xfrm>
            <a:prstGeom prst="rect">
              <a:avLst/>
            </a:prstGeom>
          </p:spPr>
          <p:txBody>
            <a:bodyPr anchor="ctr" rtlCol="false" tIns="50800" lIns="50800" bIns="50800" rIns="50800"/>
            <a:lstStyle/>
            <a:p>
              <a:pPr algn="ctr">
                <a:lnSpc>
                  <a:spcPts val="3639"/>
                </a:lnSpc>
              </a:pPr>
            </a:p>
          </p:txBody>
        </p:sp>
      </p:grpSp>
      <p:sp>
        <p:nvSpPr>
          <p:cNvPr name="TextBox 10" id="10"/>
          <p:cNvSpPr txBox="true"/>
          <p:nvPr/>
        </p:nvSpPr>
        <p:spPr>
          <a:xfrm rot="0">
            <a:off x="12028076" y="4766635"/>
            <a:ext cx="2798032" cy="351790"/>
          </a:xfrm>
          <a:prstGeom prst="rect">
            <a:avLst/>
          </a:prstGeom>
        </p:spPr>
        <p:txBody>
          <a:bodyPr anchor="t" rtlCol="false" tIns="0" lIns="0" bIns="0" rIns="0">
            <a:spAutoFit/>
          </a:bodyPr>
          <a:lstStyle/>
          <a:p>
            <a:pPr algn="l">
              <a:lnSpc>
                <a:spcPts val="2660"/>
              </a:lnSpc>
              <a:spcBef>
                <a:spcPct val="0"/>
              </a:spcBef>
            </a:pPr>
            <a:r>
              <a:rPr lang="en-US" sz="1900" spc="95">
                <a:solidFill>
                  <a:srgbClr val="F2F7FA"/>
                </a:solidFill>
                <a:latin typeface="Telegraf Extra-Light"/>
                <a:ea typeface="Telegraf Extra-Light"/>
                <a:cs typeface="Telegraf Extra-Light"/>
                <a:sym typeface="Telegraf Extra-Light"/>
              </a:rPr>
              <a:t>Data Analyst</a:t>
            </a:r>
          </a:p>
        </p:txBody>
      </p:sp>
      <p:sp>
        <p:nvSpPr>
          <p:cNvPr name="TextBox 11" id="11"/>
          <p:cNvSpPr txBox="true"/>
          <p:nvPr/>
        </p:nvSpPr>
        <p:spPr>
          <a:xfrm rot="0">
            <a:off x="14826108" y="4766635"/>
            <a:ext cx="2042727" cy="351790"/>
          </a:xfrm>
          <a:prstGeom prst="rect">
            <a:avLst/>
          </a:prstGeom>
        </p:spPr>
        <p:txBody>
          <a:bodyPr anchor="t" rtlCol="false" tIns="0" lIns="0" bIns="0" rIns="0">
            <a:spAutoFit/>
          </a:bodyPr>
          <a:lstStyle/>
          <a:p>
            <a:pPr algn="r">
              <a:lnSpc>
                <a:spcPts val="2660"/>
              </a:lnSpc>
              <a:spcBef>
                <a:spcPct val="0"/>
              </a:spcBef>
            </a:pPr>
            <a:r>
              <a:rPr lang="en-US" sz="1900" spc="95">
                <a:solidFill>
                  <a:srgbClr val="F2F7FA"/>
                </a:solidFill>
                <a:latin typeface="Telegraf Extra-Light"/>
                <a:ea typeface="Telegraf Extra-Light"/>
                <a:cs typeface="Telegraf Extra-Light"/>
                <a:sym typeface="Telegraf Extra-Light"/>
              </a:rPr>
              <a:t>Project.</a:t>
            </a:r>
          </a:p>
        </p:txBody>
      </p:sp>
      <p:sp>
        <p:nvSpPr>
          <p:cNvPr name="TextBox 12" id="12"/>
          <p:cNvSpPr txBox="true"/>
          <p:nvPr/>
        </p:nvSpPr>
        <p:spPr>
          <a:xfrm rot="0">
            <a:off x="12114668" y="6830598"/>
            <a:ext cx="7273548" cy="4827496"/>
          </a:xfrm>
          <a:prstGeom prst="rect">
            <a:avLst/>
          </a:prstGeom>
        </p:spPr>
        <p:txBody>
          <a:bodyPr anchor="t" rtlCol="false" tIns="0" lIns="0" bIns="0" rIns="0">
            <a:spAutoFit/>
          </a:bodyPr>
          <a:lstStyle/>
          <a:p>
            <a:pPr algn="ctr">
              <a:lnSpc>
                <a:spcPts val="33472"/>
              </a:lnSpc>
            </a:pPr>
            <a:r>
              <a:rPr lang="en-US" b="true" sz="34507" spc="-2760">
                <a:solidFill>
                  <a:srgbClr val="F2F7FA"/>
                </a:solidFill>
                <a:latin typeface="Telegraf Bold"/>
                <a:ea typeface="Telegraf Bold"/>
                <a:cs typeface="Telegraf Bold"/>
                <a:sym typeface="Telegraf Bold"/>
              </a:rPr>
              <a:t>05</a:t>
            </a:r>
          </a:p>
        </p:txBody>
      </p:sp>
      <p:sp>
        <p:nvSpPr>
          <p:cNvPr name="TextBox 13" id="13"/>
          <p:cNvSpPr txBox="true"/>
          <p:nvPr/>
        </p:nvSpPr>
        <p:spPr>
          <a:xfrm rot="0">
            <a:off x="1028700" y="1726562"/>
            <a:ext cx="9793102" cy="1317057"/>
          </a:xfrm>
          <a:prstGeom prst="rect">
            <a:avLst/>
          </a:prstGeom>
        </p:spPr>
        <p:txBody>
          <a:bodyPr anchor="t" rtlCol="false" tIns="0" lIns="0" bIns="0" rIns="0">
            <a:spAutoFit/>
          </a:bodyPr>
          <a:lstStyle/>
          <a:p>
            <a:pPr algn="l">
              <a:lnSpc>
                <a:spcPts val="9059"/>
              </a:lnSpc>
            </a:pPr>
            <a:r>
              <a:rPr lang="en-US" sz="9339" b="true">
                <a:solidFill>
                  <a:srgbClr val="343434"/>
                </a:solidFill>
                <a:latin typeface="Telegraf Bold"/>
                <a:ea typeface="Telegraf Bold"/>
                <a:cs typeface="Telegraf Bold"/>
                <a:sym typeface="Telegraf Bold"/>
              </a:rPr>
              <a:t>FINAL RESULTS</a:t>
            </a:r>
          </a:p>
        </p:txBody>
      </p:sp>
      <p:sp>
        <p:nvSpPr>
          <p:cNvPr name="TextBox 14" id="14"/>
          <p:cNvSpPr txBox="true"/>
          <p:nvPr/>
        </p:nvSpPr>
        <p:spPr>
          <a:xfrm rot="0">
            <a:off x="1028700" y="3339155"/>
            <a:ext cx="9396074" cy="2844800"/>
          </a:xfrm>
          <a:prstGeom prst="rect">
            <a:avLst/>
          </a:prstGeom>
        </p:spPr>
        <p:txBody>
          <a:bodyPr anchor="t" rtlCol="false" tIns="0" lIns="0" bIns="0" rIns="0">
            <a:spAutoFit/>
          </a:bodyPr>
          <a:lstStyle/>
          <a:p>
            <a:pPr algn="l">
              <a:lnSpc>
                <a:spcPts val="2800"/>
              </a:lnSpc>
              <a:spcBef>
                <a:spcPct val="0"/>
              </a:spcBef>
            </a:pPr>
            <a:r>
              <a:rPr lang="en-US" sz="2000" spc="100">
                <a:solidFill>
                  <a:srgbClr val="343434"/>
                </a:solidFill>
                <a:latin typeface="Telegraf"/>
                <a:ea typeface="Telegraf"/>
                <a:cs typeface="Telegraf"/>
                <a:sym typeface="Telegraf"/>
              </a:rPr>
              <a:t>Following the data cleaning process in MySQL, the dataset has been successfully refined to eliminate duplicate records, address missing values in critical fields, and correct formatting inconsistencies. We have standardized and cleaned essential columns, including total_laid_off, percentage_laid_off, and date. This enhanced dataset now serves as a solid and reliable foundation for deeper analysis, enabling us to effectively identify layoff trends across various industries, time periods, and regions.</a:t>
            </a:r>
          </a:p>
        </p:txBody>
      </p:sp>
      <p:sp>
        <p:nvSpPr>
          <p:cNvPr name="Freeform 15" id="15"/>
          <p:cNvSpPr/>
          <p:nvPr/>
        </p:nvSpPr>
        <p:spPr>
          <a:xfrm flipH="false" flipV="false" rot="0">
            <a:off x="1028700" y="6555430"/>
            <a:ext cx="9710773" cy="3178900"/>
          </a:xfrm>
          <a:custGeom>
            <a:avLst/>
            <a:gdLst/>
            <a:ahLst/>
            <a:cxnLst/>
            <a:rect r="r" b="b" t="t" l="l"/>
            <a:pathLst>
              <a:path h="3178900" w="9710773">
                <a:moveTo>
                  <a:pt x="0" y="0"/>
                </a:moveTo>
                <a:lnTo>
                  <a:pt x="9710773" y="0"/>
                </a:lnTo>
                <a:lnTo>
                  <a:pt x="9710773" y="3178900"/>
                </a:lnTo>
                <a:lnTo>
                  <a:pt x="0" y="3178900"/>
                </a:lnTo>
                <a:lnTo>
                  <a:pt x="0" y="0"/>
                </a:lnTo>
                <a:close/>
              </a:path>
            </a:pathLst>
          </a:custGeom>
          <a:blipFill>
            <a:blip r:embed="rId4"/>
            <a:stretch>
              <a:fillRect l="0" t="-26390" r="0" b="0"/>
            </a:stretch>
          </a:blipFill>
          <a:ln w="38100" cap="sq">
            <a:solidFill>
              <a:srgbClr val="000000"/>
            </a:solidFill>
            <a:prstDash val="solid"/>
            <a:miter/>
          </a:ln>
        </p:spPr>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true" flipV="false" rot="0">
            <a:off x="-189023" y="-2444319"/>
            <a:ext cx="12760102" cy="5407093"/>
          </a:xfrm>
          <a:custGeom>
            <a:avLst/>
            <a:gdLst/>
            <a:ahLst/>
            <a:cxnLst/>
            <a:rect r="r" b="b" t="t" l="l"/>
            <a:pathLst>
              <a:path h="5407093" w="12760102">
                <a:moveTo>
                  <a:pt x="12760103" y="0"/>
                </a:moveTo>
                <a:lnTo>
                  <a:pt x="0" y="0"/>
                </a:lnTo>
                <a:lnTo>
                  <a:pt x="0" y="5407093"/>
                </a:lnTo>
                <a:lnTo>
                  <a:pt x="12760103" y="5407093"/>
                </a:lnTo>
                <a:lnTo>
                  <a:pt x="12760103" y="0"/>
                </a:lnTo>
                <a:close/>
              </a:path>
            </a:pathLst>
          </a:custGeom>
          <a:blipFill>
            <a:blip r:embed="rId2"/>
            <a:stretch>
              <a:fillRect l="0" t="0" r="0" b="0"/>
            </a:stretch>
          </a:blipFill>
        </p:spPr>
      </p:sp>
      <p:grpSp>
        <p:nvGrpSpPr>
          <p:cNvPr name="Group 3" id="3"/>
          <p:cNvGrpSpPr/>
          <p:nvPr/>
        </p:nvGrpSpPr>
        <p:grpSpPr>
          <a:xfrm rot="0">
            <a:off x="11786060" y="-392510"/>
            <a:ext cx="6667753" cy="11072020"/>
            <a:chOff x="0" y="0"/>
            <a:chExt cx="1756116" cy="2916088"/>
          </a:xfrm>
        </p:grpSpPr>
        <p:sp>
          <p:nvSpPr>
            <p:cNvPr name="Freeform 4" id="4"/>
            <p:cNvSpPr/>
            <p:nvPr/>
          </p:nvSpPr>
          <p:spPr>
            <a:xfrm flipH="false" flipV="false" rot="0">
              <a:off x="0" y="0"/>
              <a:ext cx="1756116" cy="2916088"/>
            </a:xfrm>
            <a:custGeom>
              <a:avLst/>
              <a:gdLst/>
              <a:ahLst/>
              <a:cxnLst/>
              <a:rect r="r" b="b" t="t" l="l"/>
              <a:pathLst>
                <a:path h="2916088" w="1756116">
                  <a:moveTo>
                    <a:pt x="0" y="0"/>
                  </a:moveTo>
                  <a:lnTo>
                    <a:pt x="1756116" y="0"/>
                  </a:lnTo>
                  <a:lnTo>
                    <a:pt x="1756116"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5" id="5"/>
            <p:cNvSpPr txBox="true"/>
            <p:nvPr/>
          </p:nvSpPr>
          <p:spPr>
            <a:xfrm>
              <a:off x="0" y="-57150"/>
              <a:ext cx="1756116" cy="2973238"/>
            </a:xfrm>
            <a:prstGeom prst="rect">
              <a:avLst/>
            </a:prstGeom>
          </p:spPr>
          <p:txBody>
            <a:bodyPr anchor="ctr" rtlCol="false" tIns="50800" lIns="50800" bIns="50800" rIns="50800"/>
            <a:lstStyle/>
            <a:p>
              <a:pPr algn="ctr">
                <a:lnSpc>
                  <a:spcPts val="3639"/>
                </a:lnSpc>
              </a:pPr>
            </a:p>
          </p:txBody>
        </p:sp>
      </p:grpSp>
      <p:sp>
        <p:nvSpPr>
          <p:cNvPr name="TextBox 6" id="6"/>
          <p:cNvSpPr txBox="true"/>
          <p:nvPr/>
        </p:nvSpPr>
        <p:spPr>
          <a:xfrm rot="0">
            <a:off x="10951976" y="7212829"/>
            <a:ext cx="6026397" cy="4827496"/>
          </a:xfrm>
          <a:prstGeom prst="rect">
            <a:avLst/>
          </a:prstGeom>
        </p:spPr>
        <p:txBody>
          <a:bodyPr anchor="t" rtlCol="false" tIns="0" lIns="0" bIns="0" rIns="0">
            <a:spAutoFit/>
          </a:bodyPr>
          <a:lstStyle/>
          <a:p>
            <a:pPr algn="ctr">
              <a:lnSpc>
                <a:spcPts val="33472"/>
              </a:lnSpc>
            </a:pPr>
            <a:r>
              <a:rPr lang="en-US" b="true" sz="34507" spc="-2760">
                <a:solidFill>
                  <a:srgbClr val="F2F7FA"/>
                </a:solidFill>
                <a:latin typeface="Telegraf Bold"/>
                <a:ea typeface="Telegraf Bold"/>
                <a:cs typeface="Telegraf Bold"/>
                <a:sym typeface="Telegraf Bold"/>
              </a:rPr>
              <a:t>06</a:t>
            </a:r>
          </a:p>
        </p:txBody>
      </p:sp>
      <p:sp>
        <p:nvSpPr>
          <p:cNvPr name="TextBox 7" id="7"/>
          <p:cNvSpPr txBox="true"/>
          <p:nvPr/>
        </p:nvSpPr>
        <p:spPr>
          <a:xfrm rot="0">
            <a:off x="1028700" y="1766207"/>
            <a:ext cx="7539495" cy="910844"/>
          </a:xfrm>
          <a:prstGeom prst="rect">
            <a:avLst/>
          </a:prstGeom>
        </p:spPr>
        <p:txBody>
          <a:bodyPr anchor="t" rtlCol="false" tIns="0" lIns="0" bIns="0" rIns="0">
            <a:spAutoFit/>
          </a:bodyPr>
          <a:lstStyle/>
          <a:p>
            <a:pPr algn="l">
              <a:lnSpc>
                <a:spcPts val="6208"/>
              </a:lnSpc>
            </a:pPr>
            <a:r>
              <a:rPr lang="en-US" sz="6400" b="true">
                <a:solidFill>
                  <a:srgbClr val="343434"/>
                </a:solidFill>
                <a:latin typeface="Telegraf Bold"/>
                <a:ea typeface="Telegraf Bold"/>
                <a:cs typeface="Telegraf Bold"/>
                <a:sym typeface="Telegraf Bold"/>
              </a:rPr>
              <a:t>CONCLUSION</a:t>
            </a:r>
          </a:p>
        </p:txBody>
      </p:sp>
      <p:sp>
        <p:nvSpPr>
          <p:cNvPr name="TextBox 8" id="8"/>
          <p:cNvSpPr txBox="true"/>
          <p:nvPr/>
        </p:nvSpPr>
        <p:spPr>
          <a:xfrm rot="0">
            <a:off x="1061409" y="3182303"/>
            <a:ext cx="8082591" cy="4591050"/>
          </a:xfrm>
          <a:prstGeom prst="rect">
            <a:avLst/>
          </a:prstGeom>
        </p:spPr>
        <p:txBody>
          <a:bodyPr anchor="t" rtlCol="false" tIns="0" lIns="0" bIns="0" rIns="0">
            <a:spAutoFit/>
          </a:bodyPr>
          <a:lstStyle/>
          <a:p>
            <a:pPr algn="l">
              <a:lnSpc>
                <a:spcPts val="3000"/>
              </a:lnSpc>
            </a:pPr>
            <a:r>
              <a:rPr lang="en-US" sz="2000" spc="100">
                <a:solidFill>
                  <a:srgbClr val="343434"/>
                </a:solidFill>
                <a:latin typeface="Telegraf"/>
                <a:ea typeface="Telegraf"/>
                <a:cs typeface="Telegraf"/>
                <a:sym typeface="Telegraf"/>
              </a:rPr>
              <a:t>This project really highlights just how vital data cleaning is for achieving high-quality analysis. By using MySQL, we tackled challenges like missing data, duplicates, and inconsistent formats, which helped ensure our data is reliable and accurate.</a:t>
            </a:r>
          </a:p>
          <a:p>
            <a:pPr algn="l">
              <a:lnSpc>
                <a:spcPts val="3000"/>
              </a:lnSpc>
            </a:pPr>
          </a:p>
          <a:p>
            <a:pPr algn="l">
              <a:lnSpc>
                <a:spcPts val="3000"/>
              </a:lnSpc>
            </a:pPr>
            <a:r>
              <a:rPr lang="en-US" sz="2000" spc="100">
                <a:solidFill>
                  <a:srgbClr val="343434"/>
                </a:solidFill>
                <a:latin typeface="Telegraf"/>
                <a:ea typeface="Telegraf"/>
                <a:cs typeface="Telegraf"/>
                <a:sym typeface="Telegraf"/>
              </a:rPr>
              <a:t>With clean data in hand, we can uncover meaningful insights and make thoughtful, informed decisions about global layoff trends. As we move ahead, this dataset is not just ready—it’s set for advanced analysis, including visualization and predictive modeling, which will help us better understand and respond strategically.</a:t>
            </a:r>
          </a:p>
        </p:txBody>
      </p:sp>
      <p:grpSp>
        <p:nvGrpSpPr>
          <p:cNvPr name="Group 9" id="9"/>
          <p:cNvGrpSpPr/>
          <p:nvPr/>
        </p:nvGrpSpPr>
        <p:grpSpPr>
          <a:xfrm rot="0">
            <a:off x="17259300" y="584715"/>
            <a:ext cx="643045" cy="9407130"/>
            <a:chOff x="0" y="0"/>
            <a:chExt cx="857393" cy="12542840"/>
          </a:xfrm>
        </p:grpSpPr>
        <p:grpSp>
          <p:nvGrpSpPr>
            <p:cNvPr name="Group 10" id="10"/>
            <p:cNvGrpSpPr/>
            <p:nvPr/>
          </p:nvGrpSpPr>
          <p:grpSpPr>
            <a:xfrm rot="0">
              <a:off x="0" y="0"/>
              <a:ext cx="857393" cy="12542840"/>
              <a:chOff x="0" y="0"/>
              <a:chExt cx="169362" cy="2477598"/>
            </a:xfrm>
          </p:grpSpPr>
          <p:sp>
            <p:nvSpPr>
              <p:cNvPr name="Freeform 11" id="11"/>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F2F7FA"/>
                </a:solidFill>
                <a:prstDash val="solid"/>
                <a:round/>
              </a:ln>
            </p:spPr>
          </p:sp>
          <p:sp>
            <p:nvSpPr>
              <p:cNvPr name="TextBox 12" id="12"/>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13" id="13"/>
            <p:cNvSpPr txBox="true"/>
            <p:nvPr/>
          </p:nvSpPr>
          <p:spPr>
            <a:xfrm rot="-5400000">
              <a:off x="-1266608" y="9159042"/>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F2F7FA"/>
                  </a:solidFill>
                  <a:latin typeface="Telegraf Extra-Light"/>
                  <a:ea typeface="Telegraf Extra-Light"/>
                  <a:cs typeface="Telegraf Extra-Light"/>
                  <a:sym typeface="Telegraf Extra-Light"/>
                </a:rPr>
                <a:t>Data Analyst</a:t>
              </a:r>
            </a:p>
          </p:txBody>
        </p:sp>
        <p:sp>
          <p:nvSpPr>
            <p:cNvPr name="TextBox 14" id="14"/>
            <p:cNvSpPr txBox="true"/>
            <p:nvPr/>
          </p:nvSpPr>
          <p:spPr>
            <a:xfrm rot="-5400000">
              <a:off x="-817974" y="2562046"/>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F2F7FA"/>
                  </a:solidFill>
                  <a:latin typeface="Telegraf Extra-Light"/>
                  <a:ea typeface="Telegraf Extra-Light"/>
                  <a:cs typeface="Telegraf Extra-Light"/>
                  <a:sym typeface="Telegraf Extra-Light"/>
                </a:rPr>
                <a:t>2025</a:t>
              </a:r>
            </a:p>
          </p:txBody>
        </p:sp>
        <p:sp>
          <p:nvSpPr>
            <p:cNvPr name="TextBox 15" id="15"/>
            <p:cNvSpPr txBox="true"/>
            <p:nvPr/>
          </p:nvSpPr>
          <p:spPr>
            <a:xfrm rot="-5400000">
              <a:off x="-817974" y="5574970"/>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F2F7FA"/>
                  </a:solidFill>
                  <a:latin typeface="Telegraf Extra-Light"/>
                  <a:ea typeface="Telegraf Extra-Light"/>
                  <a:cs typeface="Telegraf Extra-Light"/>
                  <a:sym typeface="Telegraf Extra-Light"/>
                </a:rPr>
                <a:t>Project.</a:t>
              </a: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true" flipV="false" rot="-1058567">
            <a:off x="10899557" y="-2048730"/>
            <a:ext cx="10441422" cy="4424552"/>
          </a:xfrm>
          <a:custGeom>
            <a:avLst/>
            <a:gdLst/>
            <a:ahLst/>
            <a:cxnLst/>
            <a:rect r="r" b="b" t="t" l="l"/>
            <a:pathLst>
              <a:path h="4424552" w="10441422">
                <a:moveTo>
                  <a:pt x="10441422" y="0"/>
                </a:moveTo>
                <a:lnTo>
                  <a:pt x="0" y="0"/>
                </a:lnTo>
                <a:lnTo>
                  <a:pt x="0" y="4424552"/>
                </a:lnTo>
                <a:lnTo>
                  <a:pt x="10441422" y="4424552"/>
                </a:lnTo>
                <a:lnTo>
                  <a:pt x="10441422" y="0"/>
                </a:lnTo>
                <a:close/>
              </a:path>
            </a:pathLst>
          </a:custGeom>
          <a:blipFill>
            <a:blip r:embed="rId2"/>
            <a:stretch>
              <a:fillRect l="0" t="0" r="0" b="0"/>
            </a:stretch>
          </a:blipFill>
        </p:spPr>
      </p:sp>
      <p:sp>
        <p:nvSpPr>
          <p:cNvPr name="Freeform 3" id="3"/>
          <p:cNvSpPr/>
          <p:nvPr/>
        </p:nvSpPr>
        <p:spPr>
          <a:xfrm flipH="false" flipV="false" rot="9125778">
            <a:off x="11618519" y="7442125"/>
            <a:ext cx="7735476" cy="4631616"/>
          </a:xfrm>
          <a:custGeom>
            <a:avLst/>
            <a:gdLst/>
            <a:ahLst/>
            <a:cxnLst/>
            <a:rect r="r" b="b" t="t" l="l"/>
            <a:pathLst>
              <a:path h="4631616" w="7735476">
                <a:moveTo>
                  <a:pt x="0" y="0"/>
                </a:moveTo>
                <a:lnTo>
                  <a:pt x="7735476" y="0"/>
                </a:lnTo>
                <a:lnTo>
                  <a:pt x="7735476" y="4631616"/>
                </a:lnTo>
                <a:lnTo>
                  <a:pt x="0" y="4631616"/>
                </a:lnTo>
                <a:lnTo>
                  <a:pt x="0" y="0"/>
                </a:lnTo>
                <a:close/>
              </a:path>
            </a:pathLst>
          </a:custGeom>
          <a:blipFill>
            <a:blip r:embed="rId3"/>
            <a:stretch>
              <a:fillRect l="0" t="0" r="0" b="0"/>
            </a:stretch>
          </a:blipFill>
        </p:spPr>
      </p:sp>
      <p:grpSp>
        <p:nvGrpSpPr>
          <p:cNvPr name="Group 4" id="4"/>
          <p:cNvGrpSpPr/>
          <p:nvPr/>
        </p:nvGrpSpPr>
        <p:grpSpPr>
          <a:xfrm rot="0">
            <a:off x="-168477" y="-348153"/>
            <a:ext cx="8500415" cy="5587359"/>
            <a:chOff x="0" y="0"/>
            <a:chExt cx="2238793" cy="1471568"/>
          </a:xfrm>
        </p:grpSpPr>
        <p:sp>
          <p:nvSpPr>
            <p:cNvPr name="Freeform 5" id="5"/>
            <p:cNvSpPr/>
            <p:nvPr/>
          </p:nvSpPr>
          <p:spPr>
            <a:xfrm flipH="false" flipV="false" rot="0">
              <a:off x="0" y="0"/>
              <a:ext cx="2238793" cy="1471568"/>
            </a:xfrm>
            <a:custGeom>
              <a:avLst/>
              <a:gdLst/>
              <a:ahLst/>
              <a:cxnLst/>
              <a:rect r="r" b="b" t="t" l="l"/>
              <a:pathLst>
                <a:path h="1471568" w="2238793">
                  <a:moveTo>
                    <a:pt x="0" y="0"/>
                  </a:moveTo>
                  <a:lnTo>
                    <a:pt x="2238793" y="0"/>
                  </a:lnTo>
                  <a:lnTo>
                    <a:pt x="2238793" y="1471568"/>
                  </a:lnTo>
                  <a:lnTo>
                    <a:pt x="0" y="147156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2238793" cy="1528718"/>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1416136" y="2083271"/>
            <a:ext cx="7273548" cy="4827496"/>
          </a:xfrm>
          <a:prstGeom prst="rect">
            <a:avLst/>
          </a:prstGeom>
        </p:spPr>
        <p:txBody>
          <a:bodyPr anchor="t" rtlCol="false" tIns="0" lIns="0" bIns="0" rIns="0">
            <a:spAutoFit/>
          </a:bodyPr>
          <a:lstStyle/>
          <a:p>
            <a:pPr algn="ctr">
              <a:lnSpc>
                <a:spcPts val="33472"/>
              </a:lnSpc>
            </a:pPr>
            <a:r>
              <a:rPr lang="en-US" b="true" sz="34507" spc="-2760">
                <a:solidFill>
                  <a:srgbClr val="F2F7FA"/>
                </a:solidFill>
                <a:latin typeface="Telegraf Bold"/>
                <a:ea typeface="Telegraf Bold"/>
                <a:cs typeface="Telegraf Bold"/>
                <a:sym typeface="Telegraf Bold"/>
              </a:rPr>
              <a:t>07</a:t>
            </a:r>
          </a:p>
        </p:txBody>
      </p:sp>
      <p:sp>
        <p:nvSpPr>
          <p:cNvPr name="TextBox 8" id="8"/>
          <p:cNvSpPr txBox="true"/>
          <p:nvPr/>
        </p:nvSpPr>
        <p:spPr>
          <a:xfrm rot="0">
            <a:off x="1028700" y="6186696"/>
            <a:ext cx="9445915" cy="3615117"/>
          </a:xfrm>
          <a:prstGeom prst="rect">
            <a:avLst/>
          </a:prstGeom>
        </p:spPr>
        <p:txBody>
          <a:bodyPr anchor="t" rtlCol="false" tIns="0" lIns="0" bIns="0" rIns="0">
            <a:spAutoFit/>
          </a:bodyPr>
          <a:lstStyle/>
          <a:p>
            <a:pPr algn="l">
              <a:lnSpc>
                <a:spcPts val="9059"/>
              </a:lnSpc>
            </a:pPr>
            <a:r>
              <a:rPr lang="en-US" sz="9339" b="true">
                <a:solidFill>
                  <a:srgbClr val="343434"/>
                </a:solidFill>
                <a:latin typeface="Telegraf Bold"/>
                <a:ea typeface="Telegraf Bold"/>
                <a:cs typeface="Telegraf Bold"/>
                <a:sym typeface="Telegraf Bold"/>
              </a:rPr>
              <a:t>CLOSING &amp; CONTACT INFO</a:t>
            </a:r>
          </a:p>
        </p:txBody>
      </p:sp>
      <p:sp>
        <p:nvSpPr>
          <p:cNvPr name="TextBox 9" id="9"/>
          <p:cNvSpPr txBox="true"/>
          <p:nvPr/>
        </p:nvSpPr>
        <p:spPr>
          <a:xfrm rot="0">
            <a:off x="9514707" y="7544958"/>
            <a:ext cx="7606006" cy="2212975"/>
          </a:xfrm>
          <a:prstGeom prst="rect">
            <a:avLst/>
          </a:prstGeom>
        </p:spPr>
        <p:txBody>
          <a:bodyPr anchor="t" rtlCol="false" tIns="0" lIns="0" bIns="0" rIns="0">
            <a:spAutoFit/>
          </a:bodyPr>
          <a:lstStyle/>
          <a:p>
            <a:pPr algn="l">
              <a:lnSpc>
                <a:spcPts val="3499"/>
              </a:lnSpc>
            </a:pPr>
            <a:r>
              <a:rPr lang="en-US" sz="2499" spc="124">
                <a:solidFill>
                  <a:srgbClr val="343434"/>
                </a:solidFill>
                <a:latin typeface="Telegraf"/>
                <a:ea typeface="Telegraf"/>
                <a:cs typeface="Telegraf"/>
                <a:sym typeface="Telegraf"/>
              </a:rPr>
              <a:t>Email : </a:t>
            </a:r>
            <a:r>
              <a:rPr lang="en-US" sz="2499" spc="124" u="sng">
                <a:solidFill>
                  <a:srgbClr val="343434"/>
                </a:solidFill>
                <a:latin typeface="Telegraf"/>
                <a:ea typeface="Telegraf"/>
                <a:cs typeface="Telegraf"/>
                <a:sym typeface="Telegraf"/>
                <a:hlinkClick r:id="rId4" tooltip="mailto:mfkriazh57@gmail.com"/>
              </a:rPr>
              <a:t>mfkriazh57@gmail.com</a:t>
            </a:r>
          </a:p>
          <a:p>
            <a:pPr algn="l">
              <a:lnSpc>
                <a:spcPts val="3499"/>
              </a:lnSpc>
            </a:pPr>
            <a:r>
              <a:rPr lang="en-US" sz="2499" spc="124">
                <a:solidFill>
                  <a:srgbClr val="343434"/>
                </a:solidFill>
                <a:latin typeface="Telegraf"/>
                <a:ea typeface="Telegraf"/>
                <a:cs typeface="Telegraf"/>
                <a:sym typeface="Telegraf"/>
              </a:rPr>
              <a:t>Phone : 0857-2454-9367</a:t>
            </a:r>
          </a:p>
          <a:p>
            <a:pPr algn="l">
              <a:lnSpc>
                <a:spcPts val="3499"/>
              </a:lnSpc>
            </a:pPr>
            <a:r>
              <a:rPr lang="en-US" sz="2499" spc="124">
                <a:solidFill>
                  <a:srgbClr val="343434"/>
                </a:solidFill>
                <a:latin typeface="Telegraf"/>
                <a:ea typeface="Telegraf"/>
                <a:cs typeface="Telegraf"/>
                <a:sym typeface="Telegraf"/>
              </a:rPr>
              <a:t>LinkedIn : </a:t>
            </a:r>
            <a:r>
              <a:rPr lang="en-US" sz="2499" spc="124" u="sng">
                <a:solidFill>
                  <a:srgbClr val="343434"/>
                </a:solidFill>
                <a:latin typeface="Telegraf"/>
                <a:ea typeface="Telegraf"/>
                <a:cs typeface="Telegraf"/>
                <a:sym typeface="Telegraf"/>
                <a:hlinkClick r:id="rId5" tooltip="http://www.linkedin.com/in/muhammad-fakhri-azhar"/>
              </a:rPr>
              <a:t>Muhammad Fakhri Azhar</a:t>
            </a:r>
          </a:p>
          <a:p>
            <a:pPr algn="l">
              <a:lnSpc>
                <a:spcPts val="3499"/>
              </a:lnSpc>
            </a:pPr>
            <a:r>
              <a:rPr lang="en-US" sz="2499" spc="124">
                <a:solidFill>
                  <a:srgbClr val="343434"/>
                </a:solidFill>
                <a:latin typeface="Telegraf"/>
                <a:ea typeface="Telegraf"/>
                <a:cs typeface="Telegraf"/>
                <a:sym typeface="Telegraf"/>
              </a:rPr>
              <a:t>Portfolio : </a:t>
            </a:r>
            <a:r>
              <a:rPr lang="en-US" sz="2499" spc="124" u="sng">
                <a:solidFill>
                  <a:srgbClr val="343434"/>
                </a:solidFill>
                <a:latin typeface="Telegraf"/>
                <a:ea typeface="Telegraf"/>
                <a:cs typeface="Telegraf"/>
                <a:sym typeface="Telegraf"/>
                <a:hlinkClick r:id="rId6" tooltip="https://drive.google.com/file/d/1bmZEG3P_amt9JkrB1CX6XiJ8h8-DWcyb/view?usp=sharing"/>
              </a:rPr>
              <a:t>Click here</a:t>
            </a:r>
          </a:p>
          <a:p>
            <a:pPr algn="l">
              <a:lnSpc>
                <a:spcPts val="3499"/>
              </a:lnSpc>
              <a:spcBef>
                <a:spcPct val="0"/>
              </a:spcBef>
            </a:pPr>
            <a:r>
              <a:rPr lang="en-US" sz="2499" spc="124">
                <a:solidFill>
                  <a:srgbClr val="343434"/>
                </a:solidFill>
                <a:latin typeface="Telegraf"/>
                <a:ea typeface="Telegraf"/>
                <a:cs typeface="Telegraf"/>
                <a:sym typeface="Telegraf"/>
              </a:rPr>
              <a:t>GitHub : </a:t>
            </a:r>
            <a:r>
              <a:rPr lang="en-US" sz="2499" spc="124" u="sng">
                <a:solidFill>
                  <a:srgbClr val="343434"/>
                </a:solidFill>
                <a:latin typeface="Telegraf"/>
                <a:ea typeface="Telegraf"/>
                <a:cs typeface="Telegraf"/>
                <a:sym typeface="Telegraf"/>
                <a:hlinkClick r:id="rId7" tooltip="https://github.com/mfakhriazhar"/>
              </a:rPr>
              <a:t>mfakhriazhar</a:t>
            </a:r>
          </a:p>
        </p:txBody>
      </p:sp>
      <p:sp>
        <p:nvSpPr>
          <p:cNvPr name="TextBox 10" id="10"/>
          <p:cNvSpPr txBox="true"/>
          <p:nvPr/>
        </p:nvSpPr>
        <p:spPr>
          <a:xfrm rot="0">
            <a:off x="9514707" y="2069732"/>
            <a:ext cx="7606006" cy="4841875"/>
          </a:xfrm>
          <a:prstGeom prst="rect">
            <a:avLst/>
          </a:prstGeom>
        </p:spPr>
        <p:txBody>
          <a:bodyPr anchor="t" rtlCol="false" tIns="0" lIns="0" bIns="0" rIns="0">
            <a:spAutoFit/>
          </a:bodyPr>
          <a:lstStyle/>
          <a:p>
            <a:pPr algn="l">
              <a:lnSpc>
                <a:spcPts val="3499"/>
              </a:lnSpc>
            </a:pPr>
            <a:r>
              <a:rPr lang="en-US" sz="2499" spc="124">
                <a:solidFill>
                  <a:srgbClr val="343434"/>
                </a:solidFill>
                <a:latin typeface="Telegraf"/>
                <a:ea typeface="Telegraf"/>
                <a:cs typeface="Telegraf"/>
                <a:sym typeface="Telegraf"/>
              </a:rPr>
              <a:t>Thank you for your attention!</a:t>
            </a:r>
          </a:p>
          <a:p>
            <a:pPr algn="l">
              <a:lnSpc>
                <a:spcPts val="3499"/>
              </a:lnSpc>
              <a:spcBef>
                <a:spcPct val="0"/>
              </a:spcBef>
            </a:pPr>
            <a:r>
              <a:rPr lang="en-US" sz="2499" spc="124">
                <a:solidFill>
                  <a:srgbClr val="343434"/>
                </a:solidFill>
                <a:latin typeface="Telegraf"/>
                <a:ea typeface="Telegraf"/>
                <a:cs typeface="Telegraf"/>
                <a:sym typeface="Telegraf"/>
              </a:rPr>
              <a:t>This project shows that cleaning the data is not just a step—it’s the foundation. With a clean dataset, we’re now ready to move forward with confidence in our analysis.</a:t>
            </a:r>
          </a:p>
          <a:p>
            <a:pPr algn="l">
              <a:lnSpc>
                <a:spcPts val="3499"/>
              </a:lnSpc>
              <a:spcBef>
                <a:spcPct val="0"/>
              </a:spcBef>
            </a:pPr>
          </a:p>
          <a:p>
            <a:pPr algn="l">
              <a:lnSpc>
                <a:spcPts val="3499"/>
              </a:lnSpc>
              <a:spcBef>
                <a:spcPct val="0"/>
              </a:spcBef>
            </a:pPr>
            <a:r>
              <a:rPr lang="en-US" sz="2499" spc="124">
                <a:solidFill>
                  <a:srgbClr val="343434"/>
                </a:solidFill>
                <a:latin typeface="Telegraf"/>
                <a:ea typeface="Telegraf"/>
                <a:cs typeface="Telegraf"/>
                <a:sym typeface="Telegraf"/>
              </a:rPr>
              <a:t>Github Code :</a:t>
            </a:r>
          </a:p>
          <a:p>
            <a:pPr algn="l">
              <a:lnSpc>
                <a:spcPts val="3499"/>
              </a:lnSpc>
              <a:spcBef>
                <a:spcPct val="0"/>
              </a:spcBef>
            </a:pPr>
            <a:r>
              <a:rPr lang="en-US" sz="2499" spc="124" u="sng">
                <a:solidFill>
                  <a:srgbClr val="343434"/>
                </a:solidFill>
                <a:latin typeface="Telegraf"/>
                <a:ea typeface="Telegraf"/>
                <a:cs typeface="Telegraf"/>
                <a:sym typeface="Telegraf"/>
                <a:hlinkClick r:id="rId8" tooltip="https://github.com/mfakhriazhar/data-cleaning-sql/blob/main/Project%20Data%20Cleaning%20with%20MySQL.sql"/>
              </a:rPr>
              <a:t>https://github.com/mfakhriazhar/data-cleaning-sql/blob/main/Project%20Data%20Cleaning%20with%20MySQL.sql</a:t>
            </a:r>
          </a:p>
        </p:txBody>
      </p:sp>
      <p:grpSp>
        <p:nvGrpSpPr>
          <p:cNvPr name="Group 11" id="11"/>
          <p:cNvGrpSpPr/>
          <p:nvPr/>
        </p:nvGrpSpPr>
        <p:grpSpPr>
          <a:xfrm rot="5400000">
            <a:off x="12996188" y="-3041057"/>
            <a:ext cx="643045" cy="8066054"/>
            <a:chOff x="0" y="0"/>
            <a:chExt cx="169362" cy="2124393"/>
          </a:xfrm>
        </p:grpSpPr>
        <p:sp>
          <p:nvSpPr>
            <p:cNvPr name="Freeform 12" id="12"/>
            <p:cNvSpPr/>
            <p:nvPr/>
          </p:nvSpPr>
          <p:spPr>
            <a:xfrm flipH="false" flipV="false" rot="0">
              <a:off x="0" y="0"/>
              <a:ext cx="169362" cy="2124393"/>
            </a:xfrm>
            <a:custGeom>
              <a:avLst/>
              <a:gdLst/>
              <a:ahLst/>
              <a:cxnLst/>
              <a:rect r="r" b="b" t="t" l="l"/>
              <a:pathLst>
                <a:path h="2124393" w="169362">
                  <a:moveTo>
                    <a:pt x="84681" y="0"/>
                  </a:moveTo>
                  <a:lnTo>
                    <a:pt x="84681" y="0"/>
                  </a:lnTo>
                  <a:cubicBezTo>
                    <a:pt x="107140" y="0"/>
                    <a:pt x="128678" y="8922"/>
                    <a:pt x="144559" y="24802"/>
                  </a:cubicBezTo>
                  <a:cubicBezTo>
                    <a:pt x="160440" y="40683"/>
                    <a:pt x="169362" y="62222"/>
                    <a:pt x="169362" y="84681"/>
                  </a:cubicBezTo>
                  <a:lnTo>
                    <a:pt x="169362" y="2039712"/>
                  </a:lnTo>
                  <a:cubicBezTo>
                    <a:pt x="169362" y="2086480"/>
                    <a:pt x="131449" y="2124393"/>
                    <a:pt x="84681" y="2124393"/>
                  </a:cubicBezTo>
                  <a:lnTo>
                    <a:pt x="84681" y="2124393"/>
                  </a:lnTo>
                  <a:cubicBezTo>
                    <a:pt x="62222" y="2124393"/>
                    <a:pt x="40683" y="2115471"/>
                    <a:pt x="24802" y="2099590"/>
                  </a:cubicBezTo>
                  <a:cubicBezTo>
                    <a:pt x="8922" y="2083710"/>
                    <a:pt x="0" y="2062171"/>
                    <a:pt x="0" y="2039712"/>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13" id="13"/>
            <p:cNvSpPr txBox="true"/>
            <p:nvPr/>
          </p:nvSpPr>
          <p:spPr>
            <a:xfrm>
              <a:off x="0" y="-57150"/>
              <a:ext cx="169362" cy="2181543"/>
            </a:xfrm>
            <a:prstGeom prst="rect">
              <a:avLst/>
            </a:prstGeom>
          </p:spPr>
          <p:txBody>
            <a:bodyPr anchor="ctr" rtlCol="false" tIns="50800" lIns="50800" bIns="50800" rIns="50800"/>
            <a:lstStyle/>
            <a:p>
              <a:pPr algn="ctr">
                <a:lnSpc>
                  <a:spcPts val="3639"/>
                </a:lnSpc>
              </a:pPr>
            </a:p>
          </p:txBody>
        </p:sp>
      </p:grpSp>
      <p:sp>
        <p:nvSpPr>
          <p:cNvPr name="TextBox 14" id="14"/>
          <p:cNvSpPr txBox="true"/>
          <p:nvPr/>
        </p:nvSpPr>
        <p:spPr>
          <a:xfrm rot="0">
            <a:off x="9737958" y="782737"/>
            <a:ext cx="2492949" cy="351790"/>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15" id="15"/>
          <p:cNvSpPr txBox="true"/>
          <p:nvPr/>
        </p:nvSpPr>
        <p:spPr>
          <a:xfrm rot="0">
            <a:off x="15022181" y="782737"/>
            <a:ext cx="1819999" cy="351790"/>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16" id="16"/>
          <p:cNvSpPr txBox="true"/>
          <p:nvPr/>
        </p:nvSpPr>
        <p:spPr>
          <a:xfrm rot="0">
            <a:off x="12762488" y="782737"/>
            <a:ext cx="1819999" cy="351790"/>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grpSp>
        <p:nvGrpSpPr>
          <p:cNvPr name="Group 2" id="2"/>
          <p:cNvGrpSpPr/>
          <p:nvPr/>
        </p:nvGrpSpPr>
        <p:grpSpPr>
          <a:xfrm rot="0">
            <a:off x="4928310" y="5143500"/>
            <a:ext cx="8431381" cy="6106672"/>
            <a:chOff x="0" y="0"/>
            <a:chExt cx="2220611" cy="1608342"/>
          </a:xfrm>
        </p:grpSpPr>
        <p:sp>
          <p:nvSpPr>
            <p:cNvPr name="Freeform 3" id="3"/>
            <p:cNvSpPr/>
            <p:nvPr/>
          </p:nvSpPr>
          <p:spPr>
            <a:xfrm flipH="false" flipV="false" rot="0">
              <a:off x="0" y="0"/>
              <a:ext cx="2220611" cy="1608342"/>
            </a:xfrm>
            <a:custGeom>
              <a:avLst/>
              <a:gdLst/>
              <a:ahLst/>
              <a:cxnLst/>
              <a:rect r="r" b="b" t="t" l="l"/>
              <a:pathLst>
                <a:path h="1608342" w="2220611">
                  <a:moveTo>
                    <a:pt x="0" y="0"/>
                  </a:moveTo>
                  <a:lnTo>
                    <a:pt x="2220611" y="0"/>
                  </a:lnTo>
                  <a:lnTo>
                    <a:pt x="2220611" y="1608342"/>
                  </a:lnTo>
                  <a:lnTo>
                    <a:pt x="0" y="1608342"/>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4" id="4"/>
            <p:cNvSpPr txBox="true"/>
            <p:nvPr/>
          </p:nvSpPr>
          <p:spPr>
            <a:xfrm>
              <a:off x="0" y="-57150"/>
              <a:ext cx="2220611" cy="1665492"/>
            </a:xfrm>
            <a:prstGeom prst="rect">
              <a:avLst/>
            </a:prstGeom>
          </p:spPr>
          <p:txBody>
            <a:bodyPr anchor="ctr" rtlCol="false" tIns="50800" lIns="50800" bIns="50800" rIns="50800"/>
            <a:lstStyle/>
            <a:p>
              <a:pPr algn="ctr">
                <a:lnSpc>
                  <a:spcPts val="3639"/>
                </a:lnSpc>
              </a:pPr>
            </a:p>
          </p:txBody>
        </p:sp>
      </p:grpSp>
      <p:sp>
        <p:nvSpPr>
          <p:cNvPr name="Freeform 5" id="5"/>
          <p:cNvSpPr/>
          <p:nvPr/>
        </p:nvSpPr>
        <p:spPr>
          <a:xfrm flipH="false" flipV="false" rot="760705">
            <a:off x="1423346" y="-1948290"/>
            <a:ext cx="15441309" cy="6543255"/>
          </a:xfrm>
          <a:custGeom>
            <a:avLst/>
            <a:gdLst/>
            <a:ahLst/>
            <a:cxnLst/>
            <a:rect r="r" b="b" t="t" l="l"/>
            <a:pathLst>
              <a:path h="6543255" w="15441309">
                <a:moveTo>
                  <a:pt x="0" y="0"/>
                </a:moveTo>
                <a:lnTo>
                  <a:pt x="15441308" y="0"/>
                </a:lnTo>
                <a:lnTo>
                  <a:pt x="15441308" y="6543255"/>
                </a:lnTo>
                <a:lnTo>
                  <a:pt x="0" y="6543255"/>
                </a:lnTo>
                <a:lnTo>
                  <a:pt x="0" y="0"/>
                </a:lnTo>
                <a:close/>
              </a:path>
            </a:pathLst>
          </a:custGeom>
          <a:blipFill>
            <a:blip r:embed="rId2"/>
            <a:stretch>
              <a:fillRect l="0" t="0" r="0" b="0"/>
            </a:stretch>
          </a:blipFill>
        </p:spPr>
      </p:sp>
      <p:sp>
        <p:nvSpPr>
          <p:cNvPr name="TextBox 6" id="6"/>
          <p:cNvSpPr txBox="true"/>
          <p:nvPr/>
        </p:nvSpPr>
        <p:spPr>
          <a:xfrm rot="0">
            <a:off x="4421043" y="3816797"/>
            <a:ext cx="9445915" cy="1311026"/>
          </a:xfrm>
          <a:prstGeom prst="rect">
            <a:avLst/>
          </a:prstGeom>
        </p:spPr>
        <p:txBody>
          <a:bodyPr anchor="t" rtlCol="false" tIns="0" lIns="0" bIns="0" rIns="0">
            <a:spAutoFit/>
          </a:bodyPr>
          <a:lstStyle/>
          <a:p>
            <a:pPr algn="ctr">
              <a:lnSpc>
                <a:spcPts val="9059"/>
              </a:lnSpc>
            </a:pPr>
            <a:r>
              <a:rPr lang="en-US" b="true" sz="9339">
                <a:solidFill>
                  <a:srgbClr val="343434"/>
                </a:solidFill>
                <a:latin typeface="Telegraf Bold"/>
                <a:ea typeface="Telegraf Bold"/>
                <a:cs typeface="Telegraf Bold"/>
                <a:sym typeface="Telegraf Bold"/>
              </a:rPr>
              <a:t>THANK YOU</a:t>
            </a:r>
          </a:p>
        </p:txBody>
      </p:sp>
      <p:sp>
        <p:nvSpPr>
          <p:cNvPr name="TextBox 7" id="7"/>
          <p:cNvSpPr txBox="true"/>
          <p:nvPr/>
        </p:nvSpPr>
        <p:spPr>
          <a:xfrm rot="0">
            <a:off x="5435577" y="5566396"/>
            <a:ext cx="7416846" cy="1431417"/>
          </a:xfrm>
          <a:prstGeom prst="rect">
            <a:avLst/>
          </a:prstGeom>
        </p:spPr>
        <p:txBody>
          <a:bodyPr anchor="t" rtlCol="false" tIns="0" lIns="0" bIns="0" rIns="0">
            <a:spAutoFit/>
          </a:bodyPr>
          <a:lstStyle/>
          <a:p>
            <a:pPr algn="ctr">
              <a:lnSpc>
                <a:spcPts val="5544"/>
              </a:lnSpc>
            </a:pPr>
            <a:r>
              <a:rPr lang="en-US" sz="4200" spc="100">
                <a:solidFill>
                  <a:srgbClr val="F2F7FA"/>
                </a:solidFill>
                <a:latin typeface="Telegraf"/>
                <a:ea typeface="Telegraf"/>
                <a:cs typeface="Telegraf"/>
                <a:sym typeface="Telegraf"/>
              </a:rPr>
              <a:t>READY TO TELL THE STORY BEHIND THE DATA?</a:t>
            </a:r>
          </a:p>
        </p:txBody>
      </p:sp>
      <p:sp>
        <p:nvSpPr>
          <p:cNvPr name="TextBox 8" id="8"/>
          <p:cNvSpPr txBox="true"/>
          <p:nvPr/>
        </p:nvSpPr>
        <p:spPr>
          <a:xfrm rot="0">
            <a:off x="6660997" y="8911970"/>
            <a:ext cx="4966006" cy="346330"/>
          </a:xfrm>
          <a:prstGeom prst="rect">
            <a:avLst/>
          </a:prstGeom>
        </p:spPr>
        <p:txBody>
          <a:bodyPr anchor="t" rtlCol="false" tIns="0" lIns="0" bIns="0" rIns="0">
            <a:spAutoFit/>
          </a:bodyPr>
          <a:lstStyle/>
          <a:p>
            <a:pPr algn="ctr">
              <a:lnSpc>
                <a:spcPts val="2328"/>
              </a:lnSpc>
            </a:pPr>
            <a:r>
              <a:rPr lang="en-US" sz="2400">
                <a:solidFill>
                  <a:srgbClr val="F2F7FA"/>
                </a:solidFill>
                <a:latin typeface="Telegraf"/>
                <a:ea typeface="Telegraf"/>
                <a:cs typeface="Telegraf"/>
                <a:sym typeface="Telegraf"/>
              </a:rPr>
              <a:t>mfkriazh57@gmail.com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0">
            <a:off x="2384366" y="-1968064"/>
            <a:ext cx="12760102" cy="5407093"/>
          </a:xfrm>
          <a:custGeom>
            <a:avLst/>
            <a:gdLst/>
            <a:ahLst/>
            <a:cxnLst/>
            <a:rect r="r" b="b" t="t" l="l"/>
            <a:pathLst>
              <a:path h="5407093" w="12760102">
                <a:moveTo>
                  <a:pt x="0" y="0"/>
                </a:moveTo>
                <a:lnTo>
                  <a:pt x="12760102" y="0"/>
                </a:lnTo>
                <a:lnTo>
                  <a:pt x="12760102" y="5407093"/>
                </a:lnTo>
                <a:lnTo>
                  <a:pt x="0" y="5407093"/>
                </a:lnTo>
                <a:lnTo>
                  <a:pt x="0" y="0"/>
                </a:lnTo>
                <a:close/>
              </a:path>
            </a:pathLst>
          </a:custGeom>
          <a:blipFill>
            <a:blip r:embed="rId2"/>
            <a:stretch>
              <a:fillRect l="0" t="0" r="0" b="0"/>
            </a:stretch>
          </a:blipFill>
        </p:spPr>
      </p:sp>
      <p:grpSp>
        <p:nvGrpSpPr>
          <p:cNvPr name="Group 3" id="3"/>
          <p:cNvGrpSpPr/>
          <p:nvPr/>
        </p:nvGrpSpPr>
        <p:grpSpPr>
          <a:xfrm rot="0">
            <a:off x="-408865" y="-392510"/>
            <a:ext cx="7501837" cy="11072020"/>
            <a:chOff x="0" y="0"/>
            <a:chExt cx="1975792" cy="2916088"/>
          </a:xfrm>
        </p:grpSpPr>
        <p:sp>
          <p:nvSpPr>
            <p:cNvPr name="Freeform 4" id="4"/>
            <p:cNvSpPr/>
            <p:nvPr/>
          </p:nvSpPr>
          <p:spPr>
            <a:xfrm flipH="false" flipV="false" rot="0">
              <a:off x="0" y="0"/>
              <a:ext cx="1975793" cy="2916088"/>
            </a:xfrm>
            <a:custGeom>
              <a:avLst/>
              <a:gdLst/>
              <a:ahLst/>
              <a:cxnLst/>
              <a:rect r="r" b="b" t="t" l="l"/>
              <a:pathLst>
                <a:path h="2916088" w="1975793">
                  <a:moveTo>
                    <a:pt x="0" y="0"/>
                  </a:moveTo>
                  <a:lnTo>
                    <a:pt x="1975793" y="0"/>
                  </a:lnTo>
                  <a:lnTo>
                    <a:pt x="1975793"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5" id="5"/>
            <p:cNvSpPr txBox="true"/>
            <p:nvPr/>
          </p:nvSpPr>
          <p:spPr>
            <a:xfrm>
              <a:off x="0" y="-57150"/>
              <a:ext cx="1975792" cy="2973238"/>
            </a:xfrm>
            <a:prstGeom prst="rect">
              <a:avLst/>
            </a:prstGeom>
          </p:spPr>
          <p:txBody>
            <a:bodyPr anchor="ctr" rtlCol="false" tIns="50800" lIns="50800" bIns="50800" rIns="50800"/>
            <a:lstStyle/>
            <a:p>
              <a:pPr algn="ctr">
                <a:lnSpc>
                  <a:spcPts val="3639"/>
                </a:lnSpc>
              </a:pPr>
            </a:p>
          </p:txBody>
        </p:sp>
      </p:grpSp>
      <p:sp>
        <p:nvSpPr>
          <p:cNvPr name="Freeform 6" id="6"/>
          <p:cNvSpPr/>
          <p:nvPr/>
        </p:nvSpPr>
        <p:spPr>
          <a:xfrm flipH="false" flipV="false" rot="0">
            <a:off x="11431877" y="6332344"/>
            <a:ext cx="12760102" cy="5407093"/>
          </a:xfrm>
          <a:custGeom>
            <a:avLst/>
            <a:gdLst/>
            <a:ahLst/>
            <a:cxnLst/>
            <a:rect r="r" b="b" t="t" l="l"/>
            <a:pathLst>
              <a:path h="5407093" w="12760102">
                <a:moveTo>
                  <a:pt x="0" y="0"/>
                </a:moveTo>
                <a:lnTo>
                  <a:pt x="12760102" y="0"/>
                </a:lnTo>
                <a:lnTo>
                  <a:pt x="12760102" y="5407093"/>
                </a:lnTo>
                <a:lnTo>
                  <a:pt x="0" y="5407093"/>
                </a:lnTo>
                <a:lnTo>
                  <a:pt x="0" y="0"/>
                </a:lnTo>
                <a:close/>
              </a:path>
            </a:pathLst>
          </a:custGeom>
          <a:blipFill>
            <a:blip r:embed="rId2"/>
            <a:stretch>
              <a:fillRect l="0" t="0" r="0" b="0"/>
            </a:stretch>
          </a:blipFill>
        </p:spPr>
      </p:sp>
      <p:sp>
        <p:nvSpPr>
          <p:cNvPr name="TextBox 7" id="7"/>
          <p:cNvSpPr txBox="true"/>
          <p:nvPr/>
        </p:nvSpPr>
        <p:spPr>
          <a:xfrm rot="0">
            <a:off x="8159298" y="1549575"/>
            <a:ext cx="8403819" cy="1107063"/>
          </a:xfrm>
          <a:prstGeom prst="rect">
            <a:avLst/>
          </a:prstGeom>
        </p:spPr>
        <p:txBody>
          <a:bodyPr anchor="t" rtlCol="false" tIns="0" lIns="0" bIns="0" rIns="0">
            <a:spAutoFit/>
          </a:bodyPr>
          <a:lstStyle/>
          <a:p>
            <a:pPr algn="l">
              <a:lnSpc>
                <a:spcPts val="7663"/>
              </a:lnSpc>
            </a:pPr>
            <a:r>
              <a:rPr lang="en-US" sz="7900" b="true">
                <a:solidFill>
                  <a:srgbClr val="343434"/>
                </a:solidFill>
                <a:latin typeface="Telegraf Bold"/>
                <a:ea typeface="Telegraf Bold"/>
                <a:cs typeface="Telegraf Bold"/>
                <a:sym typeface="Telegraf Bold"/>
              </a:rPr>
              <a:t>INTRODUCTION</a:t>
            </a:r>
          </a:p>
        </p:txBody>
      </p:sp>
      <p:sp>
        <p:nvSpPr>
          <p:cNvPr name="TextBox 8" id="8"/>
          <p:cNvSpPr txBox="true"/>
          <p:nvPr/>
        </p:nvSpPr>
        <p:spPr>
          <a:xfrm rot="0">
            <a:off x="-988633" y="-146732"/>
            <a:ext cx="6026397" cy="4827496"/>
          </a:xfrm>
          <a:prstGeom prst="rect">
            <a:avLst/>
          </a:prstGeom>
        </p:spPr>
        <p:txBody>
          <a:bodyPr anchor="t" rtlCol="false" tIns="0" lIns="0" bIns="0" rIns="0">
            <a:spAutoFit/>
          </a:bodyPr>
          <a:lstStyle/>
          <a:p>
            <a:pPr algn="ctr">
              <a:lnSpc>
                <a:spcPts val="33472"/>
              </a:lnSpc>
            </a:pPr>
            <a:r>
              <a:rPr lang="en-US" b="true" sz="34507" spc="-2760">
                <a:solidFill>
                  <a:srgbClr val="F2F7FA"/>
                </a:solidFill>
                <a:latin typeface="Telegraf Bold"/>
                <a:ea typeface="Telegraf Bold"/>
                <a:cs typeface="Telegraf Bold"/>
                <a:sym typeface="Telegraf Bold"/>
              </a:rPr>
              <a:t>01</a:t>
            </a:r>
          </a:p>
        </p:txBody>
      </p:sp>
      <p:sp>
        <p:nvSpPr>
          <p:cNvPr name="TextBox 9" id="9"/>
          <p:cNvSpPr txBox="true"/>
          <p:nvPr/>
        </p:nvSpPr>
        <p:spPr>
          <a:xfrm rot="0">
            <a:off x="8159298" y="2987544"/>
            <a:ext cx="8403819" cy="769620"/>
          </a:xfrm>
          <a:prstGeom prst="rect">
            <a:avLst/>
          </a:prstGeom>
        </p:spPr>
        <p:txBody>
          <a:bodyPr anchor="t" rtlCol="false" tIns="0" lIns="0" bIns="0" rIns="0">
            <a:spAutoFit/>
          </a:bodyPr>
          <a:lstStyle/>
          <a:p>
            <a:pPr algn="l">
              <a:lnSpc>
                <a:spcPts val="5880"/>
              </a:lnSpc>
              <a:spcBef>
                <a:spcPct val="0"/>
              </a:spcBef>
            </a:pPr>
            <a:r>
              <a:rPr lang="en-US" sz="4200" spc="100">
                <a:solidFill>
                  <a:srgbClr val="343434"/>
                </a:solidFill>
                <a:latin typeface="Telegraf"/>
                <a:ea typeface="Telegraf"/>
                <a:cs typeface="Telegraf"/>
                <a:sym typeface="Telegraf"/>
              </a:rPr>
              <a:t>BACKGROUND</a:t>
            </a:r>
          </a:p>
        </p:txBody>
      </p:sp>
      <p:sp>
        <p:nvSpPr>
          <p:cNvPr name="TextBox 10" id="10"/>
          <p:cNvSpPr txBox="true"/>
          <p:nvPr/>
        </p:nvSpPr>
        <p:spPr>
          <a:xfrm rot="0">
            <a:off x="8159298" y="4147689"/>
            <a:ext cx="8115300" cy="3549650"/>
          </a:xfrm>
          <a:prstGeom prst="rect">
            <a:avLst/>
          </a:prstGeom>
        </p:spPr>
        <p:txBody>
          <a:bodyPr anchor="t" rtlCol="false" tIns="0" lIns="0" bIns="0" rIns="0">
            <a:spAutoFit/>
          </a:bodyPr>
          <a:lstStyle/>
          <a:p>
            <a:pPr algn="l">
              <a:lnSpc>
                <a:spcPts val="2800"/>
              </a:lnSpc>
            </a:pPr>
            <a:r>
              <a:rPr lang="en-US" sz="2000" spc="100">
                <a:solidFill>
                  <a:srgbClr val="343434"/>
                </a:solidFill>
                <a:latin typeface="Telegraf"/>
                <a:ea typeface="Telegraf"/>
                <a:cs typeface="Telegraf"/>
                <a:sym typeface="Telegraf"/>
              </a:rPr>
              <a:t>In today's data-driven era, data quality determines the accuracy of analysis and decision-making. Unfortunately, raw data often contains issues such as missing values, duplication, and inconsistent formatting, which can lead to misleading analysis results. Therefore, this project focuses on the data cleaning process using MySQL to ensure the data used is clean, valid, and ready for analysis. With proper data cleaning, we can minimize the risk of errors and improve the quality of the insights generated.</a:t>
            </a:r>
          </a:p>
          <a:p>
            <a:pPr algn="l">
              <a:lnSpc>
                <a:spcPts val="2800"/>
              </a:lnSpc>
              <a:spcBef>
                <a:spcPct val="0"/>
              </a:spcBef>
            </a:pPr>
          </a:p>
        </p:txBody>
      </p:sp>
      <p:grpSp>
        <p:nvGrpSpPr>
          <p:cNvPr name="Group 11" id="11"/>
          <p:cNvGrpSpPr/>
          <p:nvPr/>
        </p:nvGrpSpPr>
        <p:grpSpPr>
          <a:xfrm rot="0">
            <a:off x="6009823" y="439935"/>
            <a:ext cx="643045" cy="9407130"/>
            <a:chOff x="0" y="0"/>
            <a:chExt cx="857393" cy="12542840"/>
          </a:xfrm>
        </p:grpSpPr>
        <p:grpSp>
          <p:nvGrpSpPr>
            <p:cNvPr name="Group 12" id="12"/>
            <p:cNvGrpSpPr/>
            <p:nvPr/>
          </p:nvGrpSpPr>
          <p:grpSpPr>
            <a:xfrm rot="0">
              <a:off x="0" y="0"/>
              <a:ext cx="857393" cy="12542840"/>
              <a:chOff x="0" y="0"/>
              <a:chExt cx="169362" cy="2477598"/>
            </a:xfrm>
          </p:grpSpPr>
          <p:sp>
            <p:nvSpPr>
              <p:cNvPr name="Freeform 13" id="13"/>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F2F7FA"/>
                </a:solidFill>
                <a:prstDash val="solid"/>
                <a:round/>
              </a:ln>
            </p:spPr>
          </p:sp>
          <p:sp>
            <p:nvSpPr>
              <p:cNvPr name="TextBox 14" id="14"/>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15" id="15"/>
            <p:cNvSpPr txBox="true"/>
            <p:nvPr/>
          </p:nvSpPr>
          <p:spPr>
            <a:xfrm rot="-5400000">
              <a:off x="-1266608" y="9159042"/>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F2F7FA"/>
                  </a:solidFill>
                  <a:latin typeface="Telegraf Extra-Light"/>
                  <a:ea typeface="Telegraf Extra-Light"/>
                  <a:cs typeface="Telegraf Extra-Light"/>
                  <a:sym typeface="Telegraf Extra-Light"/>
                </a:rPr>
                <a:t>Data Analyst</a:t>
              </a:r>
            </a:p>
          </p:txBody>
        </p:sp>
        <p:sp>
          <p:nvSpPr>
            <p:cNvPr name="TextBox 16" id="16"/>
            <p:cNvSpPr txBox="true"/>
            <p:nvPr/>
          </p:nvSpPr>
          <p:spPr>
            <a:xfrm rot="-5400000">
              <a:off x="-817974" y="2562046"/>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F2F7FA"/>
                  </a:solidFill>
                  <a:latin typeface="Telegraf Extra-Light"/>
                  <a:ea typeface="Telegraf Extra-Light"/>
                  <a:cs typeface="Telegraf Extra-Light"/>
                  <a:sym typeface="Telegraf Extra-Light"/>
                </a:rPr>
                <a:t>2025</a:t>
              </a:r>
            </a:p>
          </p:txBody>
        </p:sp>
        <p:sp>
          <p:nvSpPr>
            <p:cNvPr name="TextBox 17" id="17"/>
            <p:cNvSpPr txBox="true"/>
            <p:nvPr/>
          </p:nvSpPr>
          <p:spPr>
            <a:xfrm rot="-5400000">
              <a:off x="-817974" y="5574970"/>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F2F7FA"/>
                  </a:solidFill>
                  <a:latin typeface="Telegraf Extra-Light"/>
                  <a:ea typeface="Telegraf Extra-Light"/>
                  <a:cs typeface="Telegraf Extra-Light"/>
                  <a:sym typeface="Telegraf Extra-Light"/>
                </a:rPr>
                <a:t>Project.</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0">
            <a:off x="12114668" y="-3157079"/>
            <a:ext cx="15827806" cy="6707033"/>
          </a:xfrm>
          <a:custGeom>
            <a:avLst/>
            <a:gdLst/>
            <a:ahLst/>
            <a:cxnLst/>
            <a:rect r="r" b="b" t="t" l="l"/>
            <a:pathLst>
              <a:path h="6707033" w="15827806">
                <a:moveTo>
                  <a:pt x="0" y="0"/>
                </a:moveTo>
                <a:lnTo>
                  <a:pt x="15827806" y="0"/>
                </a:lnTo>
                <a:lnTo>
                  <a:pt x="15827806" y="6707033"/>
                </a:lnTo>
                <a:lnTo>
                  <a:pt x="0" y="6707033"/>
                </a:lnTo>
                <a:lnTo>
                  <a:pt x="0" y="0"/>
                </a:lnTo>
                <a:close/>
              </a:path>
            </a:pathLst>
          </a:custGeom>
          <a:blipFill>
            <a:blip r:embed="rId2"/>
            <a:stretch>
              <a:fillRect l="0" t="0" r="0" b="0"/>
            </a:stretch>
          </a:blipFill>
        </p:spPr>
      </p:sp>
      <p:sp>
        <p:nvSpPr>
          <p:cNvPr name="Freeform 3" id="3"/>
          <p:cNvSpPr/>
          <p:nvPr/>
        </p:nvSpPr>
        <p:spPr>
          <a:xfrm flipH="true" flipV="false" rot="-2120312">
            <a:off x="-2273262" y="8331539"/>
            <a:ext cx="12760102" cy="5407093"/>
          </a:xfrm>
          <a:custGeom>
            <a:avLst/>
            <a:gdLst/>
            <a:ahLst/>
            <a:cxnLst/>
            <a:rect r="r" b="b" t="t" l="l"/>
            <a:pathLst>
              <a:path h="5407093" w="12760102">
                <a:moveTo>
                  <a:pt x="12760102" y="0"/>
                </a:moveTo>
                <a:lnTo>
                  <a:pt x="0" y="0"/>
                </a:lnTo>
                <a:lnTo>
                  <a:pt x="0" y="5407093"/>
                </a:lnTo>
                <a:lnTo>
                  <a:pt x="12760102" y="5407093"/>
                </a:lnTo>
                <a:lnTo>
                  <a:pt x="12760102" y="0"/>
                </a:lnTo>
                <a:close/>
              </a:path>
            </a:pathLst>
          </a:custGeom>
          <a:blipFill>
            <a:blip r:embed="rId2"/>
            <a:stretch>
              <a:fillRect l="0" t="0" r="0" b="0"/>
            </a:stretch>
          </a:blipFill>
        </p:spPr>
      </p:sp>
      <p:grpSp>
        <p:nvGrpSpPr>
          <p:cNvPr name="Group 4" id="4"/>
          <p:cNvGrpSpPr/>
          <p:nvPr/>
        </p:nvGrpSpPr>
        <p:grpSpPr>
          <a:xfrm rot="0">
            <a:off x="-408865"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1869338" y="1781993"/>
            <a:ext cx="9407130" cy="2466087"/>
          </a:xfrm>
          <a:prstGeom prst="rect">
            <a:avLst/>
          </a:prstGeom>
        </p:spPr>
        <p:txBody>
          <a:bodyPr anchor="t" rtlCol="false" tIns="0" lIns="0" bIns="0" rIns="0">
            <a:spAutoFit/>
          </a:bodyPr>
          <a:lstStyle/>
          <a:p>
            <a:pPr algn="l">
              <a:lnSpc>
                <a:spcPts val="9059"/>
              </a:lnSpc>
            </a:pPr>
            <a:r>
              <a:rPr lang="en-US" sz="9339" b="true">
                <a:solidFill>
                  <a:srgbClr val="343434"/>
                </a:solidFill>
                <a:latin typeface="Telegraf Bold"/>
                <a:ea typeface="Telegraf Bold"/>
                <a:cs typeface="Telegraf Bold"/>
                <a:sym typeface="Telegraf Bold"/>
              </a:rPr>
              <a:t>DATA OVERVIEW</a:t>
            </a:r>
          </a:p>
        </p:txBody>
      </p:sp>
      <p:sp>
        <p:nvSpPr>
          <p:cNvPr name="TextBox 8" id="8"/>
          <p:cNvSpPr txBox="true"/>
          <p:nvPr/>
        </p:nvSpPr>
        <p:spPr>
          <a:xfrm rot="0">
            <a:off x="12529423" y="-580405"/>
            <a:ext cx="7273548" cy="4827496"/>
          </a:xfrm>
          <a:prstGeom prst="rect">
            <a:avLst/>
          </a:prstGeom>
        </p:spPr>
        <p:txBody>
          <a:bodyPr anchor="t" rtlCol="false" tIns="0" lIns="0" bIns="0" rIns="0">
            <a:spAutoFit/>
          </a:bodyPr>
          <a:lstStyle/>
          <a:p>
            <a:pPr algn="ctr">
              <a:lnSpc>
                <a:spcPts val="33472"/>
              </a:lnSpc>
            </a:pPr>
            <a:r>
              <a:rPr lang="en-US" b="true" sz="34507" spc="-2760">
                <a:solidFill>
                  <a:srgbClr val="F2F7FA"/>
                </a:solidFill>
                <a:latin typeface="Telegraf Bold"/>
                <a:ea typeface="Telegraf Bold"/>
                <a:cs typeface="Telegraf Bold"/>
                <a:sym typeface="Telegraf Bold"/>
              </a:rPr>
              <a:t>02</a:t>
            </a:r>
          </a:p>
        </p:txBody>
      </p:sp>
      <p:sp>
        <p:nvSpPr>
          <p:cNvPr name="TextBox 9" id="9"/>
          <p:cNvSpPr txBox="true"/>
          <p:nvPr/>
        </p:nvSpPr>
        <p:spPr>
          <a:xfrm rot="0">
            <a:off x="10351945" y="3036288"/>
            <a:ext cx="6081469" cy="1512570"/>
          </a:xfrm>
          <a:prstGeom prst="rect">
            <a:avLst/>
          </a:prstGeom>
        </p:spPr>
        <p:txBody>
          <a:bodyPr anchor="t" rtlCol="false" tIns="0" lIns="0" bIns="0" rIns="0">
            <a:spAutoFit/>
          </a:bodyPr>
          <a:lstStyle/>
          <a:p>
            <a:pPr algn="l">
              <a:lnSpc>
                <a:spcPts val="5880"/>
              </a:lnSpc>
              <a:spcBef>
                <a:spcPct val="0"/>
              </a:spcBef>
            </a:pPr>
            <a:r>
              <a:rPr lang="en-US" sz="4200" spc="100">
                <a:solidFill>
                  <a:srgbClr val="343434"/>
                </a:solidFill>
                <a:latin typeface="Telegraf"/>
                <a:ea typeface="Telegraf"/>
                <a:cs typeface="Telegraf"/>
                <a:sym typeface="Telegraf"/>
              </a:rPr>
              <a:t>KEY COLUMN IN DATASET INCLUDE:</a:t>
            </a:r>
          </a:p>
        </p:txBody>
      </p:sp>
      <p:sp>
        <p:nvSpPr>
          <p:cNvPr name="TextBox 10" id="10"/>
          <p:cNvSpPr txBox="true"/>
          <p:nvPr/>
        </p:nvSpPr>
        <p:spPr>
          <a:xfrm rot="0">
            <a:off x="10351945" y="5654789"/>
            <a:ext cx="1354994" cy="1019810"/>
          </a:xfrm>
          <a:prstGeom prst="rect">
            <a:avLst/>
          </a:prstGeom>
        </p:spPr>
        <p:txBody>
          <a:bodyPr anchor="t" rtlCol="false" tIns="0" lIns="0" bIns="0" rIns="0">
            <a:spAutoFit/>
          </a:bodyPr>
          <a:lstStyle/>
          <a:p>
            <a:pPr algn="ctr">
              <a:lnSpc>
                <a:spcPts val="7840"/>
              </a:lnSpc>
              <a:spcBef>
                <a:spcPct val="0"/>
              </a:spcBef>
            </a:pPr>
            <a:r>
              <a:rPr lang="en-US" sz="5600" spc="134">
                <a:solidFill>
                  <a:srgbClr val="F2F7FA"/>
                </a:solidFill>
                <a:latin typeface="Telegraf"/>
                <a:ea typeface="Telegraf"/>
                <a:cs typeface="Telegraf"/>
                <a:sym typeface="Telegraf"/>
              </a:rPr>
              <a:t>02</a:t>
            </a:r>
          </a:p>
        </p:txBody>
      </p:sp>
      <p:sp>
        <p:nvSpPr>
          <p:cNvPr name="TextBox 11" id="11"/>
          <p:cNvSpPr txBox="true"/>
          <p:nvPr/>
        </p:nvSpPr>
        <p:spPr>
          <a:xfrm rot="0">
            <a:off x="1919757" y="4333036"/>
            <a:ext cx="7577994" cy="4959350"/>
          </a:xfrm>
          <a:prstGeom prst="rect">
            <a:avLst/>
          </a:prstGeom>
        </p:spPr>
        <p:txBody>
          <a:bodyPr anchor="t" rtlCol="false" tIns="0" lIns="0" bIns="0" rIns="0">
            <a:spAutoFit/>
          </a:bodyPr>
          <a:lstStyle/>
          <a:p>
            <a:pPr algn="l">
              <a:lnSpc>
                <a:spcPts val="2800"/>
              </a:lnSpc>
              <a:spcBef>
                <a:spcPct val="0"/>
              </a:spcBef>
            </a:pPr>
            <a:r>
              <a:rPr lang="en-US" sz="2000" spc="100">
                <a:solidFill>
                  <a:srgbClr val="343434"/>
                </a:solidFill>
                <a:latin typeface="Telegraf"/>
                <a:ea typeface="Telegraf"/>
                <a:cs typeface="Telegraf"/>
                <a:sym typeface="Telegraf"/>
              </a:rPr>
              <a:t>This dataset contains information about company layoffs worldwide from the start of the COVID-19 pandemic, March 2020, to March 2023. It records various companies from different industries and countries that conducted layoffs during this period.</a:t>
            </a:r>
          </a:p>
          <a:p>
            <a:pPr algn="l">
              <a:lnSpc>
                <a:spcPts val="2800"/>
              </a:lnSpc>
              <a:spcBef>
                <a:spcPct val="0"/>
              </a:spcBef>
            </a:pPr>
          </a:p>
          <a:p>
            <a:pPr algn="l">
              <a:lnSpc>
                <a:spcPts val="2800"/>
              </a:lnSpc>
              <a:spcBef>
                <a:spcPct val="0"/>
              </a:spcBef>
            </a:pPr>
            <a:r>
              <a:rPr lang="en-US" sz="2000" spc="100">
                <a:solidFill>
                  <a:srgbClr val="343434"/>
                </a:solidFill>
                <a:latin typeface="Telegraf"/>
                <a:ea typeface="Telegraf"/>
                <a:cs typeface="Telegraf"/>
                <a:sym typeface="Telegraf"/>
              </a:rPr>
              <a:t>This dataset is useful for understanding global layoff trends during the crisis, including the most affected industries, critical layoff periods, and potential correlations with a company's financial status.</a:t>
            </a:r>
          </a:p>
          <a:p>
            <a:pPr algn="l">
              <a:lnSpc>
                <a:spcPts val="2800"/>
              </a:lnSpc>
              <a:spcBef>
                <a:spcPct val="0"/>
              </a:spcBef>
            </a:pPr>
          </a:p>
          <a:p>
            <a:pPr algn="l">
              <a:lnSpc>
                <a:spcPts val="2800"/>
              </a:lnSpc>
              <a:spcBef>
                <a:spcPct val="0"/>
              </a:spcBef>
            </a:pPr>
            <a:r>
              <a:rPr lang="en-US" b="true" sz="2000" spc="100">
                <a:solidFill>
                  <a:srgbClr val="343434"/>
                </a:solidFill>
                <a:latin typeface="Telegraf Bold"/>
                <a:ea typeface="Telegraf Bold"/>
                <a:cs typeface="Telegraf Bold"/>
                <a:sym typeface="Telegraf Bold"/>
              </a:rPr>
              <a:t>Dataset Link :</a:t>
            </a:r>
          </a:p>
          <a:p>
            <a:pPr algn="l">
              <a:lnSpc>
                <a:spcPts val="2800"/>
              </a:lnSpc>
              <a:spcBef>
                <a:spcPct val="0"/>
              </a:spcBef>
            </a:pPr>
            <a:r>
              <a:rPr lang="en-US" sz="2000" spc="100" u="sng">
                <a:solidFill>
                  <a:srgbClr val="343434"/>
                </a:solidFill>
                <a:latin typeface="Telegraf"/>
                <a:ea typeface="Telegraf"/>
                <a:cs typeface="Telegraf"/>
                <a:sym typeface="Telegraf"/>
                <a:hlinkClick r:id="rId3" tooltip="https://github.com/mfakhriazhar/data-cleaning-sql/blob/main/layoffs_data.csv"/>
              </a:rPr>
              <a:t>https://github.com/mfakhriazhar/data-cleaning-sql/blob/main/layoffs_data.csv</a:t>
            </a:r>
          </a:p>
        </p:txBody>
      </p:sp>
      <p:grpSp>
        <p:nvGrpSpPr>
          <p:cNvPr name="Group 12" id="12"/>
          <p:cNvGrpSpPr/>
          <p:nvPr/>
        </p:nvGrpSpPr>
        <p:grpSpPr>
          <a:xfrm rot="5400000">
            <a:off x="6251381" y="-3710637"/>
            <a:ext cx="643045" cy="9407130"/>
            <a:chOff x="0" y="0"/>
            <a:chExt cx="169362" cy="2477598"/>
          </a:xfrm>
        </p:grpSpPr>
        <p:sp>
          <p:nvSpPr>
            <p:cNvPr name="Freeform 13" id="13"/>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14" id="14"/>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15" id="15"/>
          <p:cNvSpPr txBox="true"/>
          <p:nvPr/>
        </p:nvSpPr>
        <p:spPr>
          <a:xfrm rot="0">
            <a:off x="2993151" y="783695"/>
            <a:ext cx="2492949" cy="351790"/>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16" id="16"/>
          <p:cNvSpPr txBox="true"/>
          <p:nvPr/>
        </p:nvSpPr>
        <p:spPr>
          <a:xfrm rot="0">
            <a:off x="8277374" y="783695"/>
            <a:ext cx="1819999" cy="351790"/>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17" id="17"/>
          <p:cNvSpPr txBox="true"/>
          <p:nvPr/>
        </p:nvSpPr>
        <p:spPr>
          <a:xfrm rot="0">
            <a:off x="6017681" y="783695"/>
            <a:ext cx="1819999" cy="351790"/>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sp>
        <p:nvSpPr>
          <p:cNvPr name="TextBox 18" id="18"/>
          <p:cNvSpPr txBox="true"/>
          <p:nvPr/>
        </p:nvSpPr>
        <p:spPr>
          <a:xfrm rot="0">
            <a:off x="10097373" y="4975225"/>
            <a:ext cx="7161927" cy="5311775"/>
          </a:xfrm>
          <a:prstGeom prst="rect">
            <a:avLst/>
          </a:prstGeom>
        </p:spPr>
        <p:txBody>
          <a:bodyPr anchor="t" rtlCol="false" tIns="0" lIns="0" bIns="0" rIns="0">
            <a:spAutoFit/>
          </a:bodyPr>
          <a:lstStyle/>
          <a:p>
            <a:pPr algn="l" marL="431801" indent="-215900" lvl="1">
              <a:lnSpc>
                <a:spcPts val="2800"/>
              </a:lnSpc>
              <a:buFont typeface="Arial"/>
              <a:buChar char="•"/>
            </a:pPr>
            <a:r>
              <a:rPr lang="en-US" b="true" sz="2000" spc="100">
                <a:solidFill>
                  <a:srgbClr val="343434"/>
                </a:solidFill>
                <a:latin typeface="Telegraf Bold"/>
                <a:ea typeface="Telegraf Bold"/>
                <a:cs typeface="Telegraf Bold"/>
                <a:sym typeface="Telegraf Bold"/>
              </a:rPr>
              <a:t>Company</a:t>
            </a:r>
            <a:r>
              <a:rPr lang="en-US" sz="2000" spc="100">
                <a:solidFill>
                  <a:srgbClr val="343434"/>
                </a:solidFill>
                <a:latin typeface="Telegraf"/>
                <a:ea typeface="Telegraf"/>
                <a:cs typeface="Telegraf"/>
                <a:sym typeface="Telegraf"/>
              </a:rPr>
              <a:t> – The name of the company that conducted layoffs</a:t>
            </a:r>
          </a:p>
          <a:p>
            <a:pPr algn="l" marL="431801" indent="-215900" lvl="1">
              <a:lnSpc>
                <a:spcPts val="2800"/>
              </a:lnSpc>
              <a:buFont typeface="Arial"/>
              <a:buChar char="•"/>
            </a:pPr>
            <a:r>
              <a:rPr lang="en-US" b="true" sz="2000" spc="100">
                <a:solidFill>
                  <a:srgbClr val="343434"/>
                </a:solidFill>
                <a:latin typeface="Telegraf Bold"/>
                <a:ea typeface="Telegraf Bold"/>
                <a:cs typeface="Telegraf Bold"/>
                <a:sym typeface="Telegraf Bold"/>
              </a:rPr>
              <a:t>Location</a:t>
            </a:r>
            <a:r>
              <a:rPr lang="en-US" sz="2000" spc="100">
                <a:solidFill>
                  <a:srgbClr val="343434"/>
                </a:solidFill>
                <a:latin typeface="Telegraf"/>
                <a:ea typeface="Telegraf"/>
                <a:cs typeface="Telegraf"/>
                <a:sym typeface="Telegraf"/>
              </a:rPr>
              <a:t> – The geographical location of the company</a:t>
            </a:r>
          </a:p>
          <a:p>
            <a:pPr algn="l" marL="431801" indent="-215900" lvl="1">
              <a:lnSpc>
                <a:spcPts val="2800"/>
              </a:lnSpc>
              <a:buFont typeface="Arial"/>
              <a:buChar char="•"/>
            </a:pPr>
            <a:r>
              <a:rPr lang="en-US" b="true" sz="2000" spc="100">
                <a:solidFill>
                  <a:srgbClr val="343434"/>
                </a:solidFill>
                <a:latin typeface="Telegraf Bold"/>
                <a:ea typeface="Telegraf Bold"/>
                <a:cs typeface="Telegraf Bold"/>
                <a:sym typeface="Telegraf Bold"/>
              </a:rPr>
              <a:t>Industry</a:t>
            </a:r>
            <a:r>
              <a:rPr lang="en-US" sz="2000" spc="100">
                <a:solidFill>
                  <a:srgbClr val="343434"/>
                </a:solidFill>
                <a:latin typeface="Telegraf"/>
                <a:ea typeface="Telegraf"/>
                <a:cs typeface="Telegraf"/>
                <a:sym typeface="Telegraf"/>
              </a:rPr>
              <a:t> – The industry sector the company belongs to</a:t>
            </a:r>
          </a:p>
          <a:p>
            <a:pPr algn="l" marL="431801" indent="-215900" lvl="1">
              <a:lnSpc>
                <a:spcPts val="2800"/>
              </a:lnSpc>
              <a:buFont typeface="Arial"/>
              <a:buChar char="•"/>
            </a:pPr>
            <a:r>
              <a:rPr lang="en-US" b="true" sz="2000" spc="100">
                <a:solidFill>
                  <a:srgbClr val="343434"/>
                </a:solidFill>
                <a:latin typeface="Telegraf Bold"/>
                <a:ea typeface="Telegraf Bold"/>
                <a:cs typeface="Telegraf Bold"/>
                <a:sym typeface="Telegraf Bold"/>
              </a:rPr>
              <a:t>Total Laid Off</a:t>
            </a:r>
            <a:r>
              <a:rPr lang="en-US" sz="2000" spc="100">
                <a:solidFill>
                  <a:srgbClr val="343434"/>
                </a:solidFill>
                <a:latin typeface="Telegraf"/>
                <a:ea typeface="Telegraf"/>
                <a:cs typeface="Telegraf"/>
                <a:sym typeface="Telegraf"/>
              </a:rPr>
              <a:t> – The number of employees laid off</a:t>
            </a:r>
          </a:p>
          <a:p>
            <a:pPr algn="l" marL="431801" indent="-215900" lvl="1">
              <a:lnSpc>
                <a:spcPts val="2800"/>
              </a:lnSpc>
              <a:buFont typeface="Arial"/>
              <a:buChar char="•"/>
            </a:pPr>
            <a:r>
              <a:rPr lang="en-US" b="true" sz="2000" spc="100">
                <a:solidFill>
                  <a:srgbClr val="343434"/>
                </a:solidFill>
                <a:latin typeface="Telegraf Bold"/>
                <a:ea typeface="Telegraf Bold"/>
                <a:cs typeface="Telegraf Bold"/>
                <a:sym typeface="Telegraf Bold"/>
              </a:rPr>
              <a:t>Date </a:t>
            </a:r>
            <a:r>
              <a:rPr lang="en-US" sz="2000" spc="100">
                <a:solidFill>
                  <a:srgbClr val="343434"/>
                </a:solidFill>
                <a:latin typeface="Telegraf"/>
                <a:ea typeface="Telegraf"/>
                <a:cs typeface="Telegraf"/>
                <a:sym typeface="Telegraf"/>
              </a:rPr>
              <a:t>– The date the layoff occurred</a:t>
            </a:r>
          </a:p>
          <a:p>
            <a:pPr algn="l" marL="431801" indent="-215900" lvl="1">
              <a:lnSpc>
                <a:spcPts val="2800"/>
              </a:lnSpc>
              <a:buFont typeface="Arial"/>
              <a:buChar char="•"/>
            </a:pPr>
            <a:r>
              <a:rPr lang="en-US" b="true" sz="2000" spc="100">
                <a:solidFill>
                  <a:srgbClr val="343434"/>
                </a:solidFill>
                <a:latin typeface="Telegraf Bold"/>
                <a:ea typeface="Telegraf Bold"/>
                <a:cs typeface="Telegraf Bold"/>
                <a:sym typeface="Telegraf Bold"/>
              </a:rPr>
              <a:t>Stage</a:t>
            </a:r>
            <a:r>
              <a:rPr lang="en-US" sz="2000" spc="100">
                <a:solidFill>
                  <a:srgbClr val="343434"/>
                </a:solidFill>
                <a:latin typeface="Telegraf"/>
                <a:ea typeface="Telegraf"/>
                <a:cs typeface="Telegraf"/>
                <a:sym typeface="Telegraf"/>
              </a:rPr>
              <a:t> – The company’s funding stage at the time (e.g., post-IPO, pre-IPO, etc.)</a:t>
            </a:r>
          </a:p>
          <a:p>
            <a:pPr algn="l" marL="431801" indent="-215900" lvl="1">
              <a:lnSpc>
                <a:spcPts val="2800"/>
              </a:lnSpc>
              <a:buFont typeface="Arial"/>
              <a:buChar char="•"/>
            </a:pPr>
            <a:r>
              <a:rPr lang="en-US" b="true" sz="2000" spc="100">
                <a:solidFill>
                  <a:srgbClr val="343434"/>
                </a:solidFill>
                <a:latin typeface="Telegraf Bold"/>
                <a:ea typeface="Telegraf Bold"/>
                <a:cs typeface="Telegraf Bold"/>
                <a:sym typeface="Telegraf Bold"/>
              </a:rPr>
              <a:t>Percentage Laid Off</a:t>
            </a:r>
            <a:r>
              <a:rPr lang="en-US" sz="2000" spc="100">
                <a:solidFill>
                  <a:srgbClr val="343434"/>
                </a:solidFill>
                <a:latin typeface="Telegraf"/>
                <a:ea typeface="Telegraf"/>
                <a:cs typeface="Telegraf"/>
                <a:sym typeface="Telegraf"/>
              </a:rPr>
              <a:t> – The percentage of total employees laid off</a:t>
            </a:r>
          </a:p>
          <a:p>
            <a:pPr algn="l" marL="431801" indent="-215900" lvl="1">
              <a:lnSpc>
                <a:spcPts val="2800"/>
              </a:lnSpc>
              <a:buFont typeface="Arial"/>
              <a:buChar char="•"/>
            </a:pPr>
            <a:r>
              <a:rPr lang="en-US" b="true" sz="2000" spc="100">
                <a:solidFill>
                  <a:srgbClr val="343434"/>
                </a:solidFill>
                <a:latin typeface="Telegraf Bold"/>
                <a:ea typeface="Telegraf Bold"/>
                <a:cs typeface="Telegraf Bold"/>
                <a:sym typeface="Telegraf Bold"/>
              </a:rPr>
              <a:t>Funds Raised (USD)</a:t>
            </a:r>
            <a:r>
              <a:rPr lang="en-US" sz="2000" spc="100">
                <a:solidFill>
                  <a:srgbClr val="343434"/>
                </a:solidFill>
                <a:latin typeface="Telegraf"/>
                <a:ea typeface="Telegraf"/>
                <a:cs typeface="Telegraf"/>
                <a:sym typeface="Telegraf"/>
              </a:rPr>
              <a:t> – Total funds raised by the company </a:t>
            </a:r>
          </a:p>
          <a:p>
            <a:pPr algn="l">
              <a:lnSpc>
                <a:spcPts val="2800"/>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0">
            <a:off x="12114668" y="-3157079"/>
            <a:ext cx="15827806" cy="6707033"/>
          </a:xfrm>
          <a:custGeom>
            <a:avLst/>
            <a:gdLst/>
            <a:ahLst/>
            <a:cxnLst/>
            <a:rect r="r" b="b" t="t" l="l"/>
            <a:pathLst>
              <a:path h="6707033" w="15827806">
                <a:moveTo>
                  <a:pt x="0" y="0"/>
                </a:moveTo>
                <a:lnTo>
                  <a:pt x="15827806" y="0"/>
                </a:lnTo>
                <a:lnTo>
                  <a:pt x="15827806" y="6707033"/>
                </a:lnTo>
                <a:lnTo>
                  <a:pt x="0" y="6707033"/>
                </a:lnTo>
                <a:lnTo>
                  <a:pt x="0" y="0"/>
                </a:lnTo>
                <a:close/>
              </a:path>
            </a:pathLst>
          </a:custGeom>
          <a:blipFill>
            <a:blip r:embed="rId2"/>
            <a:stretch>
              <a:fillRect l="0" t="0" r="0" b="0"/>
            </a:stretch>
          </a:blipFill>
        </p:spPr>
      </p:sp>
      <p:sp>
        <p:nvSpPr>
          <p:cNvPr name="Freeform 3" id="3"/>
          <p:cNvSpPr/>
          <p:nvPr/>
        </p:nvSpPr>
        <p:spPr>
          <a:xfrm flipH="true" flipV="false" rot="-2120312">
            <a:off x="-2273262" y="8331539"/>
            <a:ext cx="12760102" cy="5407093"/>
          </a:xfrm>
          <a:custGeom>
            <a:avLst/>
            <a:gdLst/>
            <a:ahLst/>
            <a:cxnLst/>
            <a:rect r="r" b="b" t="t" l="l"/>
            <a:pathLst>
              <a:path h="5407093" w="12760102">
                <a:moveTo>
                  <a:pt x="12760102" y="0"/>
                </a:moveTo>
                <a:lnTo>
                  <a:pt x="0" y="0"/>
                </a:lnTo>
                <a:lnTo>
                  <a:pt x="0" y="5407093"/>
                </a:lnTo>
                <a:lnTo>
                  <a:pt x="12760102" y="5407093"/>
                </a:lnTo>
                <a:lnTo>
                  <a:pt x="12760102" y="0"/>
                </a:lnTo>
                <a:close/>
              </a:path>
            </a:pathLst>
          </a:custGeom>
          <a:blipFill>
            <a:blip r:embed="rId2"/>
            <a:stretch>
              <a:fillRect l="0" t="0" r="0" b="0"/>
            </a:stretch>
          </a:blipFill>
        </p:spPr>
      </p:sp>
      <p:grpSp>
        <p:nvGrpSpPr>
          <p:cNvPr name="Group 4" id="4"/>
          <p:cNvGrpSpPr/>
          <p:nvPr/>
        </p:nvGrpSpPr>
        <p:grpSpPr>
          <a:xfrm rot="0">
            <a:off x="-408865" y="-392510"/>
            <a:ext cx="1437565" cy="11072020"/>
            <a:chOff x="0" y="0"/>
            <a:chExt cx="378618" cy="2916088"/>
          </a:xfrm>
        </p:grpSpPr>
        <p:sp>
          <p:nvSpPr>
            <p:cNvPr name="Freeform 5" id="5"/>
            <p:cNvSpPr/>
            <p:nvPr/>
          </p:nvSpPr>
          <p:spPr>
            <a:xfrm flipH="false" flipV="false" rot="0">
              <a:off x="0" y="0"/>
              <a:ext cx="378618" cy="2916088"/>
            </a:xfrm>
            <a:custGeom>
              <a:avLst/>
              <a:gdLst/>
              <a:ahLst/>
              <a:cxnLst/>
              <a:rect r="r" b="b" t="t" l="l"/>
              <a:pathLst>
                <a:path h="2916088" w="378618">
                  <a:moveTo>
                    <a:pt x="0" y="0"/>
                  </a:moveTo>
                  <a:lnTo>
                    <a:pt x="378618" y="0"/>
                  </a:lnTo>
                  <a:lnTo>
                    <a:pt x="378618" y="2916088"/>
                  </a:lnTo>
                  <a:lnTo>
                    <a:pt x="0" y="2916088"/>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6" id="6"/>
            <p:cNvSpPr txBox="true"/>
            <p:nvPr/>
          </p:nvSpPr>
          <p:spPr>
            <a:xfrm>
              <a:off x="0" y="-57150"/>
              <a:ext cx="378618" cy="2973238"/>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1869338" y="2082771"/>
            <a:ext cx="9407130" cy="1317057"/>
          </a:xfrm>
          <a:prstGeom prst="rect">
            <a:avLst/>
          </a:prstGeom>
        </p:spPr>
        <p:txBody>
          <a:bodyPr anchor="t" rtlCol="false" tIns="0" lIns="0" bIns="0" rIns="0">
            <a:spAutoFit/>
          </a:bodyPr>
          <a:lstStyle/>
          <a:p>
            <a:pPr algn="l">
              <a:lnSpc>
                <a:spcPts val="9059"/>
              </a:lnSpc>
            </a:pPr>
            <a:r>
              <a:rPr lang="en-US" sz="9339" b="true">
                <a:solidFill>
                  <a:srgbClr val="343434"/>
                </a:solidFill>
                <a:latin typeface="Telegraf Bold"/>
                <a:ea typeface="Telegraf Bold"/>
                <a:cs typeface="Telegraf Bold"/>
                <a:sym typeface="Telegraf Bold"/>
              </a:rPr>
              <a:t>DATA ISSUES</a:t>
            </a:r>
          </a:p>
        </p:txBody>
      </p:sp>
      <p:sp>
        <p:nvSpPr>
          <p:cNvPr name="TextBox 8" id="8"/>
          <p:cNvSpPr txBox="true"/>
          <p:nvPr/>
        </p:nvSpPr>
        <p:spPr>
          <a:xfrm rot="0">
            <a:off x="12529423" y="-580405"/>
            <a:ext cx="7273548" cy="4827496"/>
          </a:xfrm>
          <a:prstGeom prst="rect">
            <a:avLst/>
          </a:prstGeom>
        </p:spPr>
        <p:txBody>
          <a:bodyPr anchor="t" rtlCol="false" tIns="0" lIns="0" bIns="0" rIns="0">
            <a:spAutoFit/>
          </a:bodyPr>
          <a:lstStyle/>
          <a:p>
            <a:pPr algn="ctr">
              <a:lnSpc>
                <a:spcPts val="33472"/>
              </a:lnSpc>
            </a:pPr>
            <a:r>
              <a:rPr lang="en-US" b="true" sz="34507" spc="-2760">
                <a:solidFill>
                  <a:srgbClr val="F2F7FA"/>
                </a:solidFill>
                <a:latin typeface="Telegraf Bold"/>
                <a:ea typeface="Telegraf Bold"/>
                <a:cs typeface="Telegraf Bold"/>
                <a:sym typeface="Telegraf Bold"/>
              </a:rPr>
              <a:t>03</a:t>
            </a:r>
          </a:p>
        </p:txBody>
      </p:sp>
      <p:sp>
        <p:nvSpPr>
          <p:cNvPr name="TextBox 9" id="9"/>
          <p:cNvSpPr txBox="true"/>
          <p:nvPr/>
        </p:nvSpPr>
        <p:spPr>
          <a:xfrm rot="0">
            <a:off x="1919757" y="5006058"/>
            <a:ext cx="6081469" cy="769620"/>
          </a:xfrm>
          <a:prstGeom prst="rect">
            <a:avLst/>
          </a:prstGeom>
        </p:spPr>
        <p:txBody>
          <a:bodyPr anchor="t" rtlCol="false" tIns="0" lIns="0" bIns="0" rIns="0">
            <a:spAutoFit/>
          </a:bodyPr>
          <a:lstStyle/>
          <a:p>
            <a:pPr algn="l">
              <a:lnSpc>
                <a:spcPts val="5880"/>
              </a:lnSpc>
              <a:spcBef>
                <a:spcPct val="0"/>
              </a:spcBef>
            </a:pPr>
            <a:r>
              <a:rPr lang="en-US" sz="4200" spc="100">
                <a:solidFill>
                  <a:srgbClr val="343434"/>
                </a:solidFill>
                <a:latin typeface="Telegraf"/>
                <a:ea typeface="Telegraf"/>
                <a:cs typeface="Telegraf"/>
                <a:sym typeface="Telegraf"/>
              </a:rPr>
              <a:t>GOALS :</a:t>
            </a:r>
          </a:p>
        </p:txBody>
      </p:sp>
      <p:sp>
        <p:nvSpPr>
          <p:cNvPr name="TextBox 10" id="10"/>
          <p:cNvSpPr txBox="true"/>
          <p:nvPr/>
        </p:nvSpPr>
        <p:spPr>
          <a:xfrm rot="0">
            <a:off x="1919757" y="3615321"/>
            <a:ext cx="15036767" cy="1082675"/>
          </a:xfrm>
          <a:prstGeom prst="rect">
            <a:avLst/>
          </a:prstGeom>
        </p:spPr>
        <p:txBody>
          <a:bodyPr anchor="t" rtlCol="false" tIns="0" lIns="0" bIns="0" rIns="0">
            <a:spAutoFit/>
          </a:bodyPr>
          <a:lstStyle/>
          <a:p>
            <a:pPr algn="l">
              <a:lnSpc>
                <a:spcPts val="2800"/>
              </a:lnSpc>
              <a:spcBef>
                <a:spcPct val="0"/>
              </a:spcBef>
            </a:pPr>
            <a:r>
              <a:rPr lang="en-US" sz="2000" spc="100">
                <a:solidFill>
                  <a:srgbClr val="343434"/>
                </a:solidFill>
                <a:latin typeface="Telegraf"/>
                <a:ea typeface="Telegraf"/>
                <a:cs typeface="Telegraf"/>
                <a:sym typeface="Telegraf"/>
              </a:rPr>
              <a:t>Before analysis, the dataset showed several issues: missing values in key columns, duplicate entries, inconsistent formats (like date and company names), and some extreme or unusual values. Cleaning these problems is essential to ensure accurate and trustworthy insights.</a:t>
            </a:r>
          </a:p>
        </p:txBody>
      </p:sp>
      <p:grpSp>
        <p:nvGrpSpPr>
          <p:cNvPr name="Group 11" id="11"/>
          <p:cNvGrpSpPr/>
          <p:nvPr/>
        </p:nvGrpSpPr>
        <p:grpSpPr>
          <a:xfrm rot="0">
            <a:off x="1919757" y="6310261"/>
            <a:ext cx="6895551" cy="1521052"/>
            <a:chOff x="0" y="0"/>
            <a:chExt cx="9194068" cy="2028069"/>
          </a:xfrm>
        </p:grpSpPr>
        <p:grpSp>
          <p:nvGrpSpPr>
            <p:cNvPr name="Group 12" id="12"/>
            <p:cNvGrpSpPr/>
            <p:nvPr/>
          </p:nvGrpSpPr>
          <p:grpSpPr>
            <a:xfrm rot="0">
              <a:off x="0" y="0"/>
              <a:ext cx="9194068" cy="2028069"/>
              <a:chOff x="0" y="0"/>
              <a:chExt cx="1816112" cy="400606"/>
            </a:xfrm>
          </p:grpSpPr>
          <p:sp>
            <p:nvSpPr>
              <p:cNvPr name="Freeform 13" id="13"/>
              <p:cNvSpPr/>
              <p:nvPr/>
            </p:nvSpPr>
            <p:spPr>
              <a:xfrm flipH="false" flipV="false" rot="0">
                <a:off x="0" y="0"/>
                <a:ext cx="1816112" cy="400606"/>
              </a:xfrm>
              <a:custGeom>
                <a:avLst/>
                <a:gdLst/>
                <a:ahLst/>
                <a:cxnLst/>
                <a:rect r="r" b="b" t="t" l="l"/>
                <a:pathLst>
                  <a:path h="400606" w="1816112">
                    <a:moveTo>
                      <a:pt x="0" y="0"/>
                    </a:moveTo>
                    <a:lnTo>
                      <a:pt x="1816112" y="0"/>
                    </a:lnTo>
                    <a:lnTo>
                      <a:pt x="1816112" y="400606"/>
                    </a:lnTo>
                    <a:lnTo>
                      <a:pt x="0" y="400606"/>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14" id="14"/>
              <p:cNvSpPr txBox="true"/>
              <p:nvPr/>
            </p:nvSpPr>
            <p:spPr>
              <a:xfrm>
                <a:off x="0" y="-57150"/>
                <a:ext cx="1816112" cy="457756"/>
              </a:xfrm>
              <a:prstGeom prst="rect">
                <a:avLst/>
              </a:prstGeom>
            </p:spPr>
            <p:txBody>
              <a:bodyPr anchor="ctr" rtlCol="false" tIns="50800" lIns="50800" bIns="50800" rIns="50800"/>
              <a:lstStyle/>
              <a:p>
                <a:pPr algn="ctr">
                  <a:lnSpc>
                    <a:spcPts val="3639"/>
                  </a:lnSpc>
                </a:pPr>
              </a:p>
            </p:txBody>
          </p:sp>
        </p:grpSp>
        <p:sp>
          <p:nvSpPr>
            <p:cNvPr name="TextBox 15" id="15"/>
            <p:cNvSpPr txBox="true"/>
            <p:nvPr/>
          </p:nvSpPr>
          <p:spPr>
            <a:xfrm rot="0">
              <a:off x="0" y="277011"/>
              <a:ext cx="1806659" cy="1302597"/>
            </a:xfrm>
            <a:prstGeom prst="rect">
              <a:avLst/>
            </a:prstGeom>
          </p:spPr>
          <p:txBody>
            <a:bodyPr anchor="t" rtlCol="false" tIns="0" lIns="0" bIns="0" rIns="0">
              <a:spAutoFit/>
            </a:bodyPr>
            <a:lstStyle/>
            <a:p>
              <a:pPr algn="ctr">
                <a:lnSpc>
                  <a:spcPts val="7840"/>
                </a:lnSpc>
                <a:spcBef>
                  <a:spcPct val="0"/>
                </a:spcBef>
              </a:pPr>
              <a:r>
                <a:rPr lang="en-US" sz="5600" spc="134">
                  <a:solidFill>
                    <a:srgbClr val="F2F7FA"/>
                  </a:solidFill>
                  <a:latin typeface="Telegraf"/>
                  <a:ea typeface="Telegraf"/>
                  <a:cs typeface="Telegraf"/>
                  <a:sym typeface="Telegraf"/>
                </a:rPr>
                <a:t>01</a:t>
              </a:r>
            </a:p>
          </p:txBody>
        </p:sp>
        <p:sp>
          <p:nvSpPr>
            <p:cNvPr name="TextBox 16" id="16"/>
            <p:cNvSpPr txBox="true"/>
            <p:nvPr/>
          </p:nvSpPr>
          <p:spPr>
            <a:xfrm rot="0">
              <a:off x="2100615" y="674733"/>
              <a:ext cx="6647615" cy="585259"/>
            </a:xfrm>
            <a:prstGeom prst="rect">
              <a:avLst/>
            </a:prstGeom>
          </p:spPr>
          <p:txBody>
            <a:bodyPr anchor="t" rtlCol="false" tIns="0" lIns="0" bIns="0" rIns="0">
              <a:spAutoFit/>
            </a:bodyPr>
            <a:lstStyle/>
            <a:p>
              <a:pPr algn="l">
                <a:lnSpc>
                  <a:spcPts val="3499"/>
                </a:lnSpc>
                <a:spcBef>
                  <a:spcPct val="0"/>
                </a:spcBef>
              </a:pPr>
              <a:r>
                <a:rPr lang="en-US" sz="2499" spc="124">
                  <a:solidFill>
                    <a:srgbClr val="F2F7FA"/>
                  </a:solidFill>
                  <a:latin typeface="Telegraf"/>
                  <a:ea typeface="Telegraf"/>
                  <a:cs typeface="Telegraf"/>
                  <a:sym typeface="Telegraf"/>
                </a:rPr>
                <a:t>Remove Duplicates Data</a:t>
              </a:r>
            </a:p>
          </p:txBody>
        </p:sp>
      </p:grpSp>
      <p:grpSp>
        <p:nvGrpSpPr>
          <p:cNvPr name="Group 17" id="17"/>
          <p:cNvGrpSpPr/>
          <p:nvPr/>
        </p:nvGrpSpPr>
        <p:grpSpPr>
          <a:xfrm rot="0">
            <a:off x="1919757" y="8133436"/>
            <a:ext cx="6895551" cy="1496248"/>
            <a:chOff x="0" y="0"/>
            <a:chExt cx="9194068" cy="1994998"/>
          </a:xfrm>
        </p:grpSpPr>
        <p:grpSp>
          <p:nvGrpSpPr>
            <p:cNvPr name="Group 18" id="18"/>
            <p:cNvGrpSpPr/>
            <p:nvPr/>
          </p:nvGrpSpPr>
          <p:grpSpPr>
            <a:xfrm rot="0">
              <a:off x="0" y="0"/>
              <a:ext cx="9194068" cy="1994998"/>
              <a:chOff x="0" y="0"/>
              <a:chExt cx="1816112" cy="394074"/>
            </a:xfrm>
          </p:grpSpPr>
          <p:sp>
            <p:nvSpPr>
              <p:cNvPr name="Freeform 19" id="19"/>
              <p:cNvSpPr/>
              <p:nvPr/>
            </p:nvSpPr>
            <p:spPr>
              <a:xfrm flipH="false" flipV="false" rot="0">
                <a:off x="0" y="0"/>
                <a:ext cx="1816112" cy="394074"/>
              </a:xfrm>
              <a:custGeom>
                <a:avLst/>
                <a:gdLst/>
                <a:ahLst/>
                <a:cxnLst/>
                <a:rect r="r" b="b" t="t" l="l"/>
                <a:pathLst>
                  <a:path h="394074" w="1816112">
                    <a:moveTo>
                      <a:pt x="0" y="0"/>
                    </a:moveTo>
                    <a:lnTo>
                      <a:pt x="1816112" y="0"/>
                    </a:lnTo>
                    <a:lnTo>
                      <a:pt x="1816112" y="394074"/>
                    </a:lnTo>
                    <a:lnTo>
                      <a:pt x="0" y="394074"/>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20" id="20"/>
              <p:cNvSpPr txBox="true"/>
              <p:nvPr/>
            </p:nvSpPr>
            <p:spPr>
              <a:xfrm>
                <a:off x="0" y="-57150"/>
                <a:ext cx="1816112" cy="451224"/>
              </a:xfrm>
              <a:prstGeom prst="rect">
                <a:avLst/>
              </a:prstGeom>
            </p:spPr>
            <p:txBody>
              <a:bodyPr anchor="ctr" rtlCol="false" tIns="50800" lIns="50800" bIns="50800" rIns="50800"/>
              <a:lstStyle/>
              <a:p>
                <a:pPr algn="ctr">
                  <a:lnSpc>
                    <a:spcPts val="3639"/>
                  </a:lnSpc>
                </a:pPr>
              </a:p>
            </p:txBody>
          </p:sp>
        </p:grpSp>
        <p:sp>
          <p:nvSpPr>
            <p:cNvPr name="TextBox 21" id="21"/>
            <p:cNvSpPr txBox="true"/>
            <p:nvPr/>
          </p:nvSpPr>
          <p:spPr>
            <a:xfrm rot="0">
              <a:off x="0" y="243940"/>
              <a:ext cx="1806659" cy="1302597"/>
            </a:xfrm>
            <a:prstGeom prst="rect">
              <a:avLst/>
            </a:prstGeom>
          </p:spPr>
          <p:txBody>
            <a:bodyPr anchor="t" rtlCol="false" tIns="0" lIns="0" bIns="0" rIns="0">
              <a:spAutoFit/>
            </a:bodyPr>
            <a:lstStyle/>
            <a:p>
              <a:pPr algn="ctr">
                <a:lnSpc>
                  <a:spcPts val="7840"/>
                </a:lnSpc>
                <a:spcBef>
                  <a:spcPct val="0"/>
                </a:spcBef>
              </a:pPr>
              <a:r>
                <a:rPr lang="en-US" sz="5600" spc="134">
                  <a:solidFill>
                    <a:srgbClr val="F2F7FA"/>
                  </a:solidFill>
                  <a:latin typeface="Telegraf"/>
                  <a:ea typeface="Telegraf"/>
                  <a:cs typeface="Telegraf"/>
                  <a:sym typeface="Telegraf"/>
                </a:rPr>
                <a:t>02</a:t>
              </a:r>
            </a:p>
          </p:txBody>
        </p:sp>
        <p:sp>
          <p:nvSpPr>
            <p:cNvPr name="TextBox 22" id="22"/>
            <p:cNvSpPr txBox="true"/>
            <p:nvPr/>
          </p:nvSpPr>
          <p:spPr>
            <a:xfrm rot="0">
              <a:off x="2100615" y="608590"/>
              <a:ext cx="6647615" cy="585258"/>
            </a:xfrm>
            <a:prstGeom prst="rect">
              <a:avLst/>
            </a:prstGeom>
          </p:spPr>
          <p:txBody>
            <a:bodyPr anchor="t" rtlCol="false" tIns="0" lIns="0" bIns="0" rIns="0">
              <a:spAutoFit/>
            </a:bodyPr>
            <a:lstStyle/>
            <a:p>
              <a:pPr algn="l">
                <a:lnSpc>
                  <a:spcPts val="3499"/>
                </a:lnSpc>
                <a:spcBef>
                  <a:spcPct val="0"/>
                </a:spcBef>
              </a:pPr>
              <a:r>
                <a:rPr lang="en-US" sz="2499" spc="124">
                  <a:solidFill>
                    <a:srgbClr val="F2F7FA"/>
                  </a:solidFill>
                  <a:latin typeface="Telegraf"/>
                  <a:ea typeface="Telegraf"/>
                  <a:cs typeface="Telegraf"/>
                  <a:sym typeface="Telegraf"/>
                </a:rPr>
                <a:t>Standardize the Data</a:t>
              </a:r>
            </a:p>
          </p:txBody>
        </p:sp>
      </p:grpSp>
      <p:grpSp>
        <p:nvGrpSpPr>
          <p:cNvPr name="Group 23" id="23"/>
          <p:cNvGrpSpPr/>
          <p:nvPr/>
        </p:nvGrpSpPr>
        <p:grpSpPr>
          <a:xfrm rot="5400000">
            <a:off x="6251381" y="-3710637"/>
            <a:ext cx="643045" cy="9407130"/>
            <a:chOff x="0" y="0"/>
            <a:chExt cx="169362" cy="2477598"/>
          </a:xfrm>
        </p:grpSpPr>
        <p:sp>
          <p:nvSpPr>
            <p:cNvPr name="Freeform 24" id="24"/>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5" id="25"/>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6" id="26"/>
          <p:cNvSpPr txBox="true"/>
          <p:nvPr/>
        </p:nvSpPr>
        <p:spPr>
          <a:xfrm rot="0">
            <a:off x="2993151" y="783695"/>
            <a:ext cx="2492949" cy="351790"/>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7" id="27"/>
          <p:cNvSpPr txBox="true"/>
          <p:nvPr/>
        </p:nvSpPr>
        <p:spPr>
          <a:xfrm rot="0">
            <a:off x="8277374" y="783695"/>
            <a:ext cx="1819999" cy="351790"/>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8" id="28"/>
          <p:cNvSpPr txBox="true"/>
          <p:nvPr/>
        </p:nvSpPr>
        <p:spPr>
          <a:xfrm rot="0">
            <a:off x="6017681" y="783695"/>
            <a:ext cx="1819999" cy="351790"/>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nvGrpSpPr>
          <p:cNvPr name="Group 29" id="29"/>
          <p:cNvGrpSpPr/>
          <p:nvPr/>
        </p:nvGrpSpPr>
        <p:grpSpPr>
          <a:xfrm rot="0">
            <a:off x="10097373" y="6325183"/>
            <a:ext cx="6895551" cy="1506129"/>
            <a:chOff x="0" y="0"/>
            <a:chExt cx="9194068" cy="2008173"/>
          </a:xfrm>
        </p:grpSpPr>
        <p:grpSp>
          <p:nvGrpSpPr>
            <p:cNvPr name="Group 30" id="30"/>
            <p:cNvGrpSpPr/>
            <p:nvPr/>
          </p:nvGrpSpPr>
          <p:grpSpPr>
            <a:xfrm rot="0">
              <a:off x="0" y="0"/>
              <a:ext cx="9194068" cy="2008173"/>
              <a:chOff x="0" y="0"/>
              <a:chExt cx="1816112" cy="396676"/>
            </a:xfrm>
          </p:grpSpPr>
          <p:sp>
            <p:nvSpPr>
              <p:cNvPr name="Freeform 31" id="31"/>
              <p:cNvSpPr/>
              <p:nvPr/>
            </p:nvSpPr>
            <p:spPr>
              <a:xfrm flipH="false" flipV="false" rot="0">
                <a:off x="0" y="0"/>
                <a:ext cx="1816112" cy="396676"/>
              </a:xfrm>
              <a:custGeom>
                <a:avLst/>
                <a:gdLst/>
                <a:ahLst/>
                <a:cxnLst/>
                <a:rect r="r" b="b" t="t" l="l"/>
                <a:pathLst>
                  <a:path h="396676" w="1816112">
                    <a:moveTo>
                      <a:pt x="0" y="0"/>
                    </a:moveTo>
                    <a:lnTo>
                      <a:pt x="1816112" y="0"/>
                    </a:lnTo>
                    <a:lnTo>
                      <a:pt x="1816112" y="396676"/>
                    </a:lnTo>
                    <a:lnTo>
                      <a:pt x="0" y="396676"/>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32" id="32"/>
              <p:cNvSpPr txBox="true"/>
              <p:nvPr/>
            </p:nvSpPr>
            <p:spPr>
              <a:xfrm>
                <a:off x="0" y="-57150"/>
                <a:ext cx="1816112" cy="453826"/>
              </a:xfrm>
              <a:prstGeom prst="rect">
                <a:avLst/>
              </a:prstGeom>
            </p:spPr>
            <p:txBody>
              <a:bodyPr anchor="ctr" rtlCol="false" tIns="50800" lIns="50800" bIns="50800" rIns="50800"/>
              <a:lstStyle/>
              <a:p>
                <a:pPr algn="ctr">
                  <a:lnSpc>
                    <a:spcPts val="3639"/>
                  </a:lnSpc>
                </a:pPr>
              </a:p>
            </p:txBody>
          </p:sp>
        </p:grpSp>
        <p:sp>
          <p:nvSpPr>
            <p:cNvPr name="TextBox 33" id="33"/>
            <p:cNvSpPr txBox="true"/>
            <p:nvPr/>
          </p:nvSpPr>
          <p:spPr>
            <a:xfrm rot="0">
              <a:off x="0" y="257115"/>
              <a:ext cx="1806659" cy="1302597"/>
            </a:xfrm>
            <a:prstGeom prst="rect">
              <a:avLst/>
            </a:prstGeom>
          </p:spPr>
          <p:txBody>
            <a:bodyPr anchor="t" rtlCol="false" tIns="0" lIns="0" bIns="0" rIns="0">
              <a:spAutoFit/>
            </a:bodyPr>
            <a:lstStyle/>
            <a:p>
              <a:pPr algn="ctr">
                <a:lnSpc>
                  <a:spcPts val="7840"/>
                </a:lnSpc>
                <a:spcBef>
                  <a:spcPct val="0"/>
                </a:spcBef>
              </a:pPr>
              <a:r>
                <a:rPr lang="en-US" sz="5600" spc="134">
                  <a:solidFill>
                    <a:srgbClr val="F2F7FA"/>
                  </a:solidFill>
                  <a:latin typeface="Telegraf"/>
                  <a:ea typeface="Telegraf"/>
                  <a:cs typeface="Telegraf"/>
                  <a:sym typeface="Telegraf"/>
                </a:rPr>
                <a:t>03</a:t>
              </a:r>
            </a:p>
          </p:txBody>
        </p:sp>
        <p:sp>
          <p:nvSpPr>
            <p:cNvPr name="TextBox 34" id="34"/>
            <p:cNvSpPr txBox="true"/>
            <p:nvPr/>
          </p:nvSpPr>
          <p:spPr>
            <a:xfrm rot="0">
              <a:off x="2100615" y="296594"/>
              <a:ext cx="6647615" cy="1169458"/>
            </a:xfrm>
            <a:prstGeom prst="rect">
              <a:avLst/>
            </a:prstGeom>
          </p:spPr>
          <p:txBody>
            <a:bodyPr anchor="t" rtlCol="false" tIns="0" lIns="0" bIns="0" rIns="0">
              <a:spAutoFit/>
            </a:bodyPr>
            <a:lstStyle/>
            <a:p>
              <a:pPr algn="l">
                <a:lnSpc>
                  <a:spcPts val="3499"/>
                </a:lnSpc>
                <a:spcBef>
                  <a:spcPct val="0"/>
                </a:spcBef>
              </a:pPr>
              <a:r>
                <a:rPr lang="en-US" sz="2499" spc="124">
                  <a:solidFill>
                    <a:srgbClr val="F2F7FA"/>
                  </a:solidFill>
                  <a:latin typeface="Telegraf"/>
                  <a:ea typeface="Telegraf"/>
                  <a:cs typeface="Telegraf"/>
                  <a:sym typeface="Telegraf"/>
                </a:rPr>
                <a:t>Handle Null Values and blank values</a:t>
              </a:r>
            </a:p>
          </p:txBody>
        </p:sp>
      </p:grpSp>
      <p:grpSp>
        <p:nvGrpSpPr>
          <p:cNvPr name="Group 35" id="35"/>
          <p:cNvGrpSpPr/>
          <p:nvPr/>
        </p:nvGrpSpPr>
        <p:grpSpPr>
          <a:xfrm rot="0">
            <a:off x="10060974" y="8158240"/>
            <a:ext cx="6895551" cy="1471445"/>
            <a:chOff x="0" y="0"/>
            <a:chExt cx="9194068" cy="1961926"/>
          </a:xfrm>
        </p:grpSpPr>
        <p:grpSp>
          <p:nvGrpSpPr>
            <p:cNvPr name="Group 36" id="36"/>
            <p:cNvGrpSpPr/>
            <p:nvPr/>
          </p:nvGrpSpPr>
          <p:grpSpPr>
            <a:xfrm rot="0">
              <a:off x="0" y="0"/>
              <a:ext cx="9194068" cy="1961926"/>
              <a:chOff x="0" y="0"/>
              <a:chExt cx="1816112" cy="387541"/>
            </a:xfrm>
          </p:grpSpPr>
          <p:sp>
            <p:nvSpPr>
              <p:cNvPr name="Freeform 37" id="37"/>
              <p:cNvSpPr/>
              <p:nvPr/>
            </p:nvSpPr>
            <p:spPr>
              <a:xfrm flipH="false" flipV="false" rot="0">
                <a:off x="0" y="0"/>
                <a:ext cx="1816112" cy="387541"/>
              </a:xfrm>
              <a:custGeom>
                <a:avLst/>
                <a:gdLst/>
                <a:ahLst/>
                <a:cxnLst/>
                <a:rect r="r" b="b" t="t" l="l"/>
                <a:pathLst>
                  <a:path h="387541" w="1816112">
                    <a:moveTo>
                      <a:pt x="0" y="0"/>
                    </a:moveTo>
                    <a:lnTo>
                      <a:pt x="1816112" y="0"/>
                    </a:lnTo>
                    <a:lnTo>
                      <a:pt x="1816112" y="387541"/>
                    </a:lnTo>
                    <a:lnTo>
                      <a:pt x="0" y="387541"/>
                    </a:ln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38" id="38"/>
              <p:cNvSpPr txBox="true"/>
              <p:nvPr/>
            </p:nvSpPr>
            <p:spPr>
              <a:xfrm>
                <a:off x="0" y="-57150"/>
                <a:ext cx="1816112" cy="444691"/>
              </a:xfrm>
              <a:prstGeom prst="rect">
                <a:avLst/>
              </a:prstGeom>
            </p:spPr>
            <p:txBody>
              <a:bodyPr anchor="ctr" rtlCol="false" tIns="50800" lIns="50800" bIns="50800" rIns="50800"/>
              <a:lstStyle/>
              <a:p>
                <a:pPr algn="ctr">
                  <a:lnSpc>
                    <a:spcPts val="3639"/>
                  </a:lnSpc>
                </a:pPr>
              </a:p>
            </p:txBody>
          </p:sp>
        </p:grpSp>
        <p:sp>
          <p:nvSpPr>
            <p:cNvPr name="TextBox 39" id="39"/>
            <p:cNvSpPr txBox="true"/>
            <p:nvPr/>
          </p:nvSpPr>
          <p:spPr>
            <a:xfrm rot="0">
              <a:off x="0" y="210869"/>
              <a:ext cx="1806659" cy="1302597"/>
            </a:xfrm>
            <a:prstGeom prst="rect">
              <a:avLst/>
            </a:prstGeom>
          </p:spPr>
          <p:txBody>
            <a:bodyPr anchor="t" rtlCol="false" tIns="0" lIns="0" bIns="0" rIns="0">
              <a:spAutoFit/>
            </a:bodyPr>
            <a:lstStyle/>
            <a:p>
              <a:pPr algn="ctr">
                <a:lnSpc>
                  <a:spcPts val="7840"/>
                </a:lnSpc>
                <a:spcBef>
                  <a:spcPct val="0"/>
                </a:spcBef>
              </a:pPr>
              <a:r>
                <a:rPr lang="en-US" sz="5600" spc="134">
                  <a:solidFill>
                    <a:srgbClr val="F2F7FA"/>
                  </a:solidFill>
                  <a:latin typeface="Telegraf"/>
                  <a:ea typeface="Telegraf"/>
                  <a:cs typeface="Telegraf"/>
                  <a:sym typeface="Telegraf"/>
                </a:rPr>
                <a:t>04</a:t>
              </a:r>
            </a:p>
          </p:txBody>
        </p:sp>
        <p:sp>
          <p:nvSpPr>
            <p:cNvPr name="TextBox 40" id="40"/>
            <p:cNvSpPr txBox="true"/>
            <p:nvPr/>
          </p:nvSpPr>
          <p:spPr>
            <a:xfrm rot="0">
              <a:off x="2100615" y="542447"/>
              <a:ext cx="6647615" cy="585258"/>
            </a:xfrm>
            <a:prstGeom prst="rect">
              <a:avLst/>
            </a:prstGeom>
          </p:spPr>
          <p:txBody>
            <a:bodyPr anchor="t" rtlCol="false" tIns="0" lIns="0" bIns="0" rIns="0">
              <a:spAutoFit/>
            </a:bodyPr>
            <a:lstStyle/>
            <a:p>
              <a:pPr algn="l">
                <a:lnSpc>
                  <a:spcPts val="3499"/>
                </a:lnSpc>
                <a:spcBef>
                  <a:spcPct val="0"/>
                </a:spcBef>
              </a:pPr>
              <a:r>
                <a:rPr lang="en-US" sz="2499" spc="124">
                  <a:solidFill>
                    <a:srgbClr val="F2F7FA"/>
                  </a:solidFill>
                  <a:latin typeface="Telegraf"/>
                  <a:ea typeface="Telegraf"/>
                  <a:cs typeface="Telegraf"/>
                  <a:sym typeface="Telegraf"/>
                </a:rPr>
                <a:t>Remove Any Columns</a:t>
              </a: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grpSp>
        <p:nvGrpSpPr>
          <p:cNvPr name="Group 3" id="3"/>
          <p:cNvGrpSpPr/>
          <p:nvPr/>
        </p:nvGrpSpPr>
        <p:grpSpPr>
          <a:xfrm rot="0">
            <a:off x="4440435" y="9225480"/>
            <a:ext cx="9407130" cy="643045"/>
            <a:chOff x="0" y="0"/>
            <a:chExt cx="12542840" cy="857393"/>
          </a:xfrm>
        </p:grpSpPr>
        <p:grpSp>
          <p:nvGrpSpPr>
            <p:cNvPr name="Group 4" id="4"/>
            <p:cNvGrpSpPr/>
            <p:nvPr/>
          </p:nvGrpSpPr>
          <p:grpSpPr>
            <a:xfrm rot="5400000">
              <a:off x="5842723" y="-5842723"/>
              <a:ext cx="857393" cy="12542840"/>
              <a:chOff x="0" y="0"/>
              <a:chExt cx="169362" cy="2477598"/>
            </a:xfrm>
          </p:grpSpPr>
          <p:sp>
            <p:nvSpPr>
              <p:cNvPr name="Freeform 5" id="5"/>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6" id="6"/>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7" id="7"/>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8" id="8"/>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9" id="9"/>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
        <p:nvSpPr>
          <p:cNvPr name="Freeform 10" id="10"/>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sp>
        <p:nvSpPr>
          <p:cNvPr name="TextBox 11" id="11"/>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grpSp>
        <p:nvGrpSpPr>
          <p:cNvPr name="Group 12" id="12"/>
          <p:cNvGrpSpPr/>
          <p:nvPr/>
        </p:nvGrpSpPr>
        <p:grpSpPr>
          <a:xfrm rot="0">
            <a:off x="9170293" y="5223701"/>
            <a:ext cx="8291285" cy="2355646"/>
            <a:chOff x="0" y="0"/>
            <a:chExt cx="11055047" cy="3140862"/>
          </a:xfrm>
        </p:grpSpPr>
        <p:grpSp>
          <p:nvGrpSpPr>
            <p:cNvPr name="Group 13" id="13"/>
            <p:cNvGrpSpPr/>
            <p:nvPr/>
          </p:nvGrpSpPr>
          <p:grpSpPr>
            <a:xfrm rot="0">
              <a:off x="0" y="0"/>
              <a:ext cx="11055047" cy="3140862"/>
              <a:chOff x="0" y="0"/>
              <a:chExt cx="2183713" cy="620417"/>
            </a:xfrm>
          </p:grpSpPr>
          <p:sp>
            <p:nvSpPr>
              <p:cNvPr name="Freeform 14" id="14"/>
              <p:cNvSpPr/>
              <p:nvPr/>
            </p:nvSpPr>
            <p:spPr>
              <a:xfrm flipH="false" flipV="false" rot="0">
                <a:off x="0" y="0"/>
                <a:ext cx="2183713" cy="620417"/>
              </a:xfrm>
              <a:custGeom>
                <a:avLst/>
                <a:gdLst/>
                <a:ahLst/>
                <a:cxnLst/>
                <a:rect r="r" b="b" t="t" l="l"/>
                <a:pathLst>
                  <a:path h="620417" w="2183713">
                    <a:moveTo>
                      <a:pt x="29880" y="0"/>
                    </a:moveTo>
                    <a:lnTo>
                      <a:pt x="2153833" y="0"/>
                    </a:lnTo>
                    <a:cubicBezTo>
                      <a:pt x="2170335" y="0"/>
                      <a:pt x="2183713" y="13378"/>
                      <a:pt x="2183713" y="29880"/>
                    </a:cubicBezTo>
                    <a:lnTo>
                      <a:pt x="2183713" y="590537"/>
                    </a:lnTo>
                    <a:cubicBezTo>
                      <a:pt x="2183713" y="607040"/>
                      <a:pt x="2170335" y="620417"/>
                      <a:pt x="2153833" y="620417"/>
                    </a:cubicBezTo>
                    <a:lnTo>
                      <a:pt x="29880" y="620417"/>
                    </a:lnTo>
                    <a:cubicBezTo>
                      <a:pt x="13378" y="620417"/>
                      <a:pt x="0" y="607040"/>
                      <a:pt x="0" y="590537"/>
                    </a:cubicBezTo>
                    <a:lnTo>
                      <a:pt x="0" y="29880"/>
                    </a:lnTo>
                    <a:cubicBezTo>
                      <a:pt x="0" y="13378"/>
                      <a:pt x="13378" y="0"/>
                      <a:pt x="29880"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15" id="15"/>
              <p:cNvSpPr txBox="true"/>
              <p:nvPr/>
            </p:nvSpPr>
            <p:spPr>
              <a:xfrm>
                <a:off x="0" y="-57150"/>
                <a:ext cx="2183713" cy="677567"/>
              </a:xfrm>
              <a:prstGeom prst="rect">
                <a:avLst/>
              </a:prstGeom>
            </p:spPr>
            <p:txBody>
              <a:bodyPr anchor="ctr" rtlCol="false" tIns="50800" lIns="50800" bIns="50800" rIns="50800"/>
              <a:lstStyle/>
              <a:p>
                <a:pPr algn="ctr">
                  <a:lnSpc>
                    <a:spcPts val="3639"/>
                  </a:lnSpc>
                </a:pPr>
              </a:p>
            </p:txBody>
          </p:sp>
        </p:grpSp>
        <p:sp>
          <p:nvSpPr>
            <p:cNvPr name="TextBox 16" id="16"/>
            <p:cNvSpPr txBox="true"/>
            <p:nvPr/>
          </p:nvSpPr>
          <p:spPr>
            <a:xfrm rot="0">
              <a:off x="565427" y="583095"/>
              <a:ext cx="9689666" cy="18880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first, I create a new table by adding a row_num column to find out which data is a duplicate. Data with row_num &gt; 1 is a duplicate and data with value 1 is a unique value.</a:t>
              </a:r>
            </a:p>
          </p:txBody>
        </p:sp>
      </p:grpSp>
      <p:sp>
        <p:nvSpPr>
          <p:cNvPr name="Freeform 17" id="17"/>
          <p:cNvSpPr/>
          <p:nvPr/>
        </p:nvSpPr>
        <p:spPr>
          <a:xfrm flipH="false" flipV="false" rot="0">
            <a:off x="1532691" y="1828592"/>
            <a:ext cx="6819336" cy="3564653"/>
          </a:xfrm>
          <a:custGeom>
            <a:avLst/>
            <a:gdLst/>
            <a:ahLst/>
            <a:cxnLst/>
            <a:rect r="r" b="b" t="t" l="l"/>
            <a:pathLst>
              <a:path h="3564653" w="6819336">
                <a:moveTo>
                  <a:pt x="0" y="0"/>
                </a:moveTo>
                <a:lnTo>
                  <a:pt x="6819335" y="0"/>
                </a:lnTo>
                <a:lnTo>
                  <a:pt x="6819335" y="3564652"/>
                </a:lnTo>
                <a:lnTo>
                  <a:pt x="0" y="3564652"/>
                </a:lnTo>
                <a:lnTo>
                  <a:pt x="0" y="0"/>
                </a:lnTo>
                <a:close/>
              </a:path>
            </a:pathLst>
          </a:custGeom>
          <a:blipFill>
            <a:blip r:embed="rId4"/>
            <a:stretch>
              <a:fillRect l="0" t="0" r="0" b="0"/>
            </a:stretch>
          </a:blipFill>
          <a:ln w="38100" cap="sq">
            <a:solidFill>
              <a:srgbClr val="000000"/>
            </a:solidFill>
            <a:prstDash val="solid"/>
            <a:miter/>
          </a:ln>
        </p:spPr>
      </p:sp>
      <p:sp>
        <p:nvSpPr>
          <p:cNvPr name="Freeform 18" id="18"/>
          <p:cNvSpPr/>
          <p:nvPr/>
        </p:nvSpPr>
        <p:spPr>
          <a:xfrm flipH="false" flipV="false" rot="0">
            <a:off x="1661183" y="5674142"/>
            <a:ext cx="6690843" cy="2795285"/>
          </a:xfrm>
          <a:custGeom>
            <a:avLst/>
            <a:gdLst/>
            <a:ahLst/>
            <a:cxnLst/>
            <a:rect r="r" b="b" t="t" l="l"/>
            <a:pathLst>
              <a:path h="2795285" w="6690843">
                <a:moveTo>
                  <a:pt x="0" y="0"/>
                </a:moveTo>
                <a:lnTo>
                  <a:pt x="6690843" y="0"/>
                </a:lnTo>
                <a:lnTo>
                  <a:pt x="6690843" y="2795286"/>
                </a:lnTo>
                <a:lnTo>
                  <a:pt x="0" y="2795286"/>
                </a:lnTo>
                <a:lnTo>
                  <a:pt x="0" y="0"/>
                </a:lnTo>
                <a:close/>
              </a:path>
            </a:pathLst>
          </a:custGeom>
          <a:blipFill>
            <a:blip r:embed="rId5"/>
            <a:stretch>
              <a:fillRect l="0" t="0" r="0" b="0"/>
            </a:stretch>
          </a:blipFill>
          <a:ln w="38100" cap="sq">
            <a:solidFill>
              <a:srgbClr val="000000"/>
            </a:solidFill>
            <a:prstDash val="solid"/>
            <a:miter/>
          </a:ln>
        </p:spPr>
      </p:sp>
      <p:grpSp>
        <p:nvGrpSpPr>
          <p:cNvPr name="Group 19" id="19"/>
          <p:cNvGrpSpPr/>
          <p:nvPr/>
        </p:nvGrpSpPr>
        <p:grpSpPr>
          <a:xfrm rot="0">
            <a:off x="1028700" y="431526"/>
            <a:ext cx="6506093" cy="1194348"/>
            <a:chOff x="0" y="0"/>
            <a:chExt cx="8674791" cy="1592464"/>
          </a:xfrm>
        </p:grpSpPr>
        <p:sp>
          <p:nvSpPr>
            <p:cNvPr name="TextBox 20" id="20"/>
            <p:cNvSpPr txBox="true"/>
            <p:nvPr/>
          </p:nvSpPr>
          <p:spPr>
            <a:xfrm rot="0">
              <a:off x="0" y="47625"/>
              <a:ext cx="8674791" cy="1040491"/>
            </a:xfrm>
            <a:prstGeom prst="rect">
              <a:avLst/>
            </a:prstGeom>
          </p:spPr>
          <p:txBody>
            <a:bodyPr anchor="t" rtlCol="false" tIns="0" lIns="0" bIns="0" rIns="0">
              <a:spAutoFit/>
            </a:bodyPr>
            <a:lstStyle/>
            <a:p>
              <a:pPr algn="ctr">
                <a:lnSpc>
                  <a:spcPts val="5221"/>
                </a:lnSpc>
              </a:pPr>
              <a:r>
                <a:rPr lang="en-US" b="true" sz="5383">
                  <a:solidFill>
                    <a:srgbClr val="343434"/>
                  </a:solidFill>
                  <a:latin typeface="Telegraf Bold"/>
                  <a:ea typeface="Telegraf Bold"/>
                  <a:cs typeface="Telegraf Bold"/>
                  <a:sym typeface="Telegraf Bold"/>
                </a:rPr>
                <a:t>DATA CLEANING</a:t>
              </a:r>
            </a:p>
          </p:txBody>
        </p:sp>
        <p:sp>
          <p:nvSpPr>
            <p:cNvPr name="TextBox 21" id="21"/>
            <p:cNvSpPr txBox="true"/>
            <p:nvPr/>
          </p:nvSpPr>
          <p:spPr>
            <a:xfrm rot="0">
              <a:off x="0" y="1026753"/>
              <a:ext cx="8674791" cy="565711"/>
            </a:xfrm>
            <a:prstGeom prst="rect">
              <a:avLst/>
            </a:prstGeom>
          </p:spPr>
          <p:txBody>
            <a:bodyPr anchor="t" rtlCol="false" tIns="0" lIns="0" bIns="0" rIns="0">
              <a:spAutoFit/>
            </a:bodyPr>
            <a:lstStyle/>
            <a:p>
              <a:pPr algn="l" marL="522681" indent="-261340" lvl="1">
                <a:lnSpc>
                  <a:spcPts val="3389"/>
                </a:lnSpc>
                <a:spcBef>
                  <a:spcPct val="0"/>
                </a:spcBef>
                <a:buAutoNum type="arabicPeriod" startAt="1"/>
              </a:pPr>
              <a:r>
                <a:rPr lang="en-US" sz="2420" spc="58">
                  <a:solidFill>
                    <a:srgbClr val="343434"/>
                  </a:solidFill>
                  <a:latin typeface="Telegraf"/>
                  <a:ea typeface="Telegraf"/>
                  <a:cs typeface="Telegraf"/>
                  <a:sym typeface="Telegraf"/>
                </a:rPr>
                <a:t> REMOVE DUPLICATE</a:t>
              </a:r>
            </a:p>
          </p:txBody>
        </p:sp>
      </p:grpSp>
      <p:sp>
        <p:nvSpPr>
          <p:cNvPr name="TextBox 22" id="22"/>
          <p:cNvSpPr txBox="true"/>
          <p:nvPr/>
        </p:nvSpPr>
        <p:spPr>
          <a:xfrm rot="0">
            <a:off x="7644445" y="1173016"/>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sp>
        <p:nvSpPr>
          <p:cNvPr name="Freeform 23" id="23"/>
          <p:cNvSpPr/>
          <p:nvPr/>
        </p:nvSpPr>
        <p:spPr>
          <a:xfrm flipH="false" flipV="false" rot="0">
            <a:off x="8844643" y="2746520"/>
            <a:ext cx="8980757" cy="1728796"/>
          </a:xfrm>
          <a:custGeom>
            <a:avLst/>
            <a:gdLst/>
            <a:ahLst/>
            <a:cxnLst/>
            <a:rect r="r" b="b" t="t" l="l"/>
            <a:pathLst>
              <a:path h="1728796" w="8980757">
                <a:moveTo>
                  <a:pt x="0" y="0"/>
                </a:moveTo>
                <a:lnTo>
                  <a:pt x="8980757" y="0"/>
                </a:lnTo>
                <a:lnTo>
                  <a:pt x="8980757" y="1728796"/>
                </a:lnTo>
                <a:lnTo>
                  <a:pt x="0" y="1728796"/>
                </a:lnTo>
                <a:lnTo>
                  <a:pt x="0" y="0"/>
                </a:lnTo>
                <a:close/>
              </a:path>
            </a:pathLst>
          </a:custGeom>
          <a:blipFill>
            <a:blip r:embed="rId6"/>
            <a:stretch>
              <a:fillRect l="0" t="0" r="0" b="0"/>
            </a:stretch>
          </a:blipFill>
          <a:ln w="38100" cap="sq">
            <a:solidFill>
              <a:srgbClr val="000000"/>
            </a:solidFill>
            <a:prstDash val="solid"/>
            <a:miter/>
          </a:ln>
        </p:spPr>
      </p:sp>
      <p:grpSp>
        <p:nvGrpSpPr>
          <p:cNvPr name="Group 24" id="24"/>
          <p:cNvGrpSpPr/>
          <p:nvPr/>
        </p:nvGrpSpPr>
        <p:grpSpPr>
          <a:xfrm rot="0">
            <a:off x="16708424" y="3055800"/>
            <a:ext cx="1101751" cy="1174587"/>
            <a:chOff x="0" y="0"/>
            <a:chExt cx="290173" cy="309356"/>
          </a:xfrm>
        </p:grpSpPr>
        <p:sp>
          <p:nvSpPr>
            <p:cNvPr name="Freeform 25" id="25"/>
            <p:cNvSpPr/>
            <p:nvPr/>
          </p:nvSpPr>
          <p:spPr>
            <a:xfrm flipH="false" flipV="false" rot="0">
              <a:off x="0" y="0"/>
              <a:ext cx="290173" cy="309356"/>
            </a:xfrm>
            <a:custGeom>
              <a:avLst/>
              <a:gdLst/>
              <a:ahLst/>
              <a:cxnLst/>
              <a:rect r="r" b="b" t="t" l="l"/>
              <a:pathLst>
                <a:path h="309356" w="290173">
                  <a:moveTo>
                    <a:pt x="0" y="0"/>
                  </a:moveTo>
                  <a:lnTo>
                    <a:pt x="290173" y="0"/>
                  </a:lnTo>
                  <a:lnTo>
                    <a:pt x="290173" y="309356"/>
                  </a:lnTo>
                  <a:lnTo>
                    <a:pt x="0" y="309356"/>
                  </a:lnTo>
                  <a:close/>
                </a:path>
              </a:pathLst>
            </a:custGeom>
            <a:solidFill>
              <a:srgbClr val="000000">
                <a:alpha val="0"/>
              </a:srgbClr>
            </a:solidFill>
            <a:ln w="38100" cap="sq">
              <a:solidFill>
                <a:srgbClr val="FF3131"/>
              </a:solidFill>
              <a:prstDash val="solid"/>
              <a:miter/>
            </a:ln>
          </p:spPr>
        </p:sp>
        <p:sp>
          <p:nvSpPr>
            <p:cNvPr name="TextBox 26" id="26"/>
            <p:cNvSpPr txBox="true"/>
            <p:nvPr/>
          </p:nvSpPr>
          <p:spPr>
            <a:xfrm>
              <a:off x="0" y="-66675"/>
              <a:ext cx="290173" cy="376031"/>
            </a:xfrm>
            <a:prstGeom prst="rect">
              <a:avLst/>
            </a:prstGeom>
          </p:spPr>
          <p:txBody>
            <a:bodyPr anchor="ctr" rtlCol="false" tIns="50800" lIns="50800" bIns="50800" rIns="50800"/>
            <a:lstStyle/>
            <a:p>
              <a:pPr algn="ctr">
                <a:lnSpc>
                  <a:spcPts val="2660"/>
                </a:lnSpc>
              </a:pP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sp>
        <p:nvSpPr>
          <p:cNvPr name="TextBox 4" id="4"/>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grpSp>
        <p:nvGrpSpPr>
          <p:cNvPr name="Group 5" id="5"/>
          <p:cNvGrpSpPr/>
          <p:nvPr/>
        </p:nvGrpSpPr>
        <p:grpSpPr>
          <a:xfrm rot="0">
            <a:off x="10271563" y="2870457"/>
            <a:ext cx="6604000" cy="2355646"/>
            <a:chOff x="0" y="0"/>
            <a:chExt cx="8805333" cy="3140862"/>
          </a:xfrm>
        </p:grpSpPr>
        <p:grpSp>
          <p:nvGrpSpPr>
            <p:cNvPr name="Group 6" id="6"/>
            <p:cNvGrpSpPr/>
            <p:nvPr/>
          </p:nvGrpSpPr>
          <p:grpSpPr>
            <a:xfrm rot="0">
              <a:off x="0" y="0"/>
              <a:ext cx="8805333" cy="3140862"/>
              <a:chOff x="0" y="0"/>
              <a:chExt cx="1739325" cy="620417"/>
            </a:xfrm>
          </p:grpSpPr>
          <p:sp>
            <p:nvSpPr>
              <p:cNvPr name="Freeform 7" id="7"/>
              <p:cNvSpPr/>
              <p:nvPr/>
            </p:nvSpPr>
            <p:spPr>
              <a:xfrm flipH="false" flipV="false" rot="0">
                <a:off x="0" y="0"/>
                <a:ext cx="1739325" cy="620417"/>
              </a:xfrm>
              <a:custGeom>
                <a:avLst/>
                <a:gdLst/>
                <a:ahLst/>
                <a:cxnLst/>
                <a:rect r="r" b="b" t="t" l="l"/>
                <a:pathLst>
                  <a:path h="620417" w="1739325">
                    <a:moveTo>
                      <a:pt x="37514" y="0"/>
                    </a:moveTo>
                    <a:lnTo>
                      <a:pt x="1701811" y="0"/>
                    </a:lnTo>
                    <a:cubicBezTo>
                      <a:pt x="1722530" y="0"/>
                      <a:pt x="1739325" y="16796"/>
                      <a:pt x="1739325" y="37514"/>
                    </a:cubicBezTo>
                    <a:lnTo>
                      <a:pt x="1739325" y="582903"/>
                    </a:lnTo>
                    <a:cubicBezTo>
                      <a:pt x="1739325" y="592853"/>
                      <a:pt x="1735373" y="602394"/>
                      <a:pt x="1728338" y="609430"/>
                    </a:cubicBezTo>
                    <a:cubicBezTo>
                      <a:pt x="1721302" y="616465"/>
                      <a:pt x="1711760" y="620417"/>
                      <a:pt x="1701811" y="620417"/>
                    </a:cubicBezTo>
                    <a:lnTo>
                      <a:pt x="37514" y="620417"/>
                    </a:lnTo>
                    <a:cubicBezTo>
                      <a:pt x="27565" y="620417"/>
                      <a:pt x="18023" y="616465"/>
                      <a:pt x="10988" y="609430"/>
                    </a:cubicBezTo>
                    <a:cubicBezTo>
                      <a:pt x="3952" y="602394"/>
                      <a:pt x="0" y="592853"/>
                      <a:pt x="0" y="582903"/>
                    </a:cubicBezTo>
                    <a:lnTo>
                      <a:pt x="0" y="37514"/>
                    </a:lnTo>
                    <a:cubicBezTo>
                      <a:pt x="0" y="27565"/>
                      <a:pt x="3952" y="18023"/>
                      <a:pt x="10988" y="10988"/>
                    </a:cubicBezTo>
                    <a:cubicBezTo>
                      <a:pt x="18023" y="3952"/>
                      <a:pt x="27565" y="0"/>
                      <a:pt x="37514"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8" id="8"/>
              <p:cNvSpPr txBox="true"/>
              <p:nvPr/>
            </p:nvSpPr>
            <p:spPr>
              <a:xfrm>
                <a:off x="0" y="-57150"/>
                <a:ext cx="1739325" cy="677567"/>
              </a:xfrm>
              <a:prstGeom prst="rect">
                <a:avLst/>
              </a:prstGeom>
            </p:spPr>
            <p:txBody>
              <a:bodyPr anchor="ctr" rtlCol="false" tIns="50800" lIns="50800" bIns="50800" rIns="50800"/>
              <a:lstStyle/>
              <a:p>
                <a:pPr algn="ctr">
                  <a:lnSpc>
                    <a:spcPts val="3639"/>
                  </a:lnSpc>
                </a:pPr>
              </a:p>
            </p:txBody>
          </p:sp>
        </p:grpSp>
        <p:sp>
          <p:nvSpPr>
            <p:cNvPr name="TextBox 9" id="9"/>
            <p:cNvSpPr txBox="true"/>
            <p:nvPr/>
          </p:nvSpPr>
          <p:spPr>
            <a:xfrm rot="0">
              <a:off x="450362" y="818045"/>
              <a:ext cx="7717808" cy="14181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After we make sure that all the values are duplicates, then we just delete them and voila, there is no duplicate data anymore.</a:t>
              </a:r>
            </a:p>
          </p:txBody>
        </p:sp>
      </p:grpSp>
      <p:sp>
        <p:nvSpPr>
          <p:cNvPr name="Freeform 10" id="10"/>
          <p:cNvSpPr/>
          <p:nvPr/>
        </p:nvSpPr>
        <p:spPr>
          <a:xfrm flipH="false" flipV="false" rot="0">
            <a:off x="1424081" y="2858495"/>
            <a:ext cx="8074696" cy="1737739"/>
          </a:xfrm>
          <a:custGeom>
            <a:avLst/>
            <a:gdLst/>
            <a:ahLst/>
            <a:cxnLst/>
            <a:rect r="r" b="b" t="t" l="l"/>
            <a:pathLst>
              <a:path h="1737739" w="8074696">
                <a:moveTo>
                  <a:pt x="0" y="0"/>
                </a:moveTo>
                <a:lnTo>
                  <a:pt x="8074697" y="0"/>
                </a:lnTo>
                <a:lnTo>
                  <a:pt x="8074697" y="1737739"/>
                </a:lnTo>
                <a:lnTo>
                  <a:pt x="0" y="1737739"/>
                </a:lnTo>
                <a:lnTo>
                  <a:pt x="0" y="0"/>
                </a:lnTo>
                <a:close/>
              </a:path>
            </a:pathLst>
          </a:custGeom>
          <a:blipFill>
            <a:blip r:embed="rId4"/>
            <a:stretch>
              <a:fillRect l="0" t="0" r="0" b="0"/>
            </a:stretch>
          </a:blipFill>
          <a:ln w="38100" cap="sq">
            <a:solidFill>
              <a:srgbClr val="000000"/>
            </a:solidFill>
            <a:prstDash val="solid"/>
            <a:miter/>
          </a:ln>
        </p:spPr>
      </p:sp>
      <p:sp>
        <p:nvSpPr>
          <p:cNvPr name="Freeform 11" id="11"/>
          <p:cNvSpPr/>
          <p:nvPr/>
        </p:nvSpPr>
        <p:spPr>
          <a:xfrm flipH="false" flipV="false" rot="0">
            <a:off x="1424081" y="5821338"/>
            <a:ext cx="11301259" cy="1892961"/>
          </a:xfrm>
          <a:custGeom>
            <a:avLst/>
            <a:gdLst/>
            <a:ahLst/>
            <a:cxnLst/>
            <a:rect r="r" b="b" t="t" l="l"/>
            <a:pathLst>
              <a:path h="1892961" w="11301259">
                <a:moveTo>
                  <a:pt x="0" y="0"/>
                </a:moveTo>
                <a:lnTo>
                  <a:pt x="11301259" y="0"/>
                </a:lnTo>
                <a:lnTo>
                  <a:pt x="11301259" y="1892961"/>
                </a:lnTo>
                <a:lnTo>
                  <a:pt x="0" y="1892961"/>
                </a:lnTo>
                <a:lnTo>
                  <a:pt x="0" y="0"/>
                </a:lnTo>
                <a:close/>
              </a:path>
            </a:pathLst>
          </a:custGeom>
          <a:blipFill>
            <a:blip r:embed="rId5"/>
            <a:stretch>
              <a:fillRect l="0" t="0" r="0" b="0"/>
            </a:stretch>
          </a:blipFill>
          <a:ln w="38100" cap="sq">
            <a:solidFill>
              <a:srgbClr val="000000"/>
            </a:solidFill>
            <a:prstDash val="solid"/>
            <a:miter/>
          </a:ln>
        </p:spPr>
      </p:sp>
      <p:grpSp>
        <p:nvGrpSpPr>
          <p:cNvPr name="Group 12" id="12"/>
          <p:cNvGrpSpPr/>
          <p:nvPr/>
        </p:nvGrpSpPr>
        <p:grpSpPr>
          <a:xfrm rot="0">
            <a:off x="1028700" y="431526"/>
            <a:ext cx="6506093" cy="1201865"/>
            <a:chOff x="0" y="0"/>
            <a:chExt cx="8674791" cy="1602487"/>
          </a:xfrm>
        </p:grpSpPr>
        <p:sp>
          <p:nvSpPr>
            <p:cNvPr name="TextBox 13" id="13"/>
            <p:cNvSpPr txBox="true"/>
            <p:nvPr/>
          </p:nvSpPr>
          <p:spPr>
            <a:xfrm rot="0">
              <a:off x="0" y="47625"/>
              <a:ext cx="8674791" cy="1040491"/>
            </a:xfrm>
            <a:prstGeom prst="rect">
              <a:avLst/>
            </a:prstGeom>
          </p:spPr>
          <p:txBody>
            <a:bodyPr anchor="t" rtlCol="false" tIns="0" lIns="0" bIns="0" rIns="0">
              <a:spAutoFit/>
            </a:bodyPr>
            <a:lstStyle/>
            <a:p>
              <a:pPr algn="ctr">
                <a:lnSpc>
                  <a:spcPts val="5221"/>
                </a:lnSpc>
              </a:pPr>
              <a:r>
                <a:rPr lang="en-US" b="true" sz="5383">
                  <a:solidFill>
                    <a:srgbClr val="343434"/>
                  </a:solidFill>
                  <a:latin typeface="Telegraf Bold"/>
                  <a:ea typeface="Telegraf Bold"/>
                  <a:cs typeface="Telegraf Bold"/>
                  <a:sym typeface="Telegraf Bold"/>
                </a:rPr>
                <a:t>DATA CLEANING</a:t>
              </a:r>
            </a:p>
          </p:txBody>
        </p:sp>
        <p:sp>
          <p:nvSpPr>
            <p:cNvPr name="TextBox 14" id="14"/>
            <p:cNvSpPr txBox="true"/>
            <p:nvPr/>
          </p:nvSpPr>
          <p:spPr>
            <a:xfrm rot="0">
              <a:off x="0" y="1017228"/>
              <a:ext cx="8674791" cy="585258"/>
            </a:xfrm>
            <a:prstGeom prst="rect">
              <a:avLst/>
            </a:prstGeom>
          </p:spPr>
          <p:txBody>
            <a:bodyPr anchor="t" rtlCol="false" tIns="0" lIns="0" bIns="0" rIns="0">
              <a:spAutoFit/>
            </a:bodyPr>
            <a:lstStyle/>
            <a:p>
              <a:pPr algn="l" marL="539749" indent="-269875" lvl="1">
                <a:lnSpc>
                  <a:spcPts val="3499"/>
                </a:lnSpc>
                <a:spcBef>
                  <a:spcPct val="0"/>
                </a:spcBef>
                <a:buAutoNum type="arabicPeriod" startAt="1"/>
              </a:pPr>
              <a:r>
                <a:rPr lang="en-US" sz="2499" spc="59">
                  <a:solidFill>
                    <a:srgbClr val="343434"/>
                  </a:solidFill>
                  <a:latin typeface="Telegraf"/>
                  <a:ea typeface="Telegraf"/>
                  <a:cs typeface="Telegraf"/>
                  <a:sym typeface="Telegraf"/>
                </a:rPr>
                <a:t> REMOVE DUPLICATE</a:t>
              </a:r>
            </a:p>
          </p:txBody>
        </p:sp>
      </p:grpSp>
      <p:sp>
        <p:nvSpPr>
          <p:cNvPr name="TextBox 15" id="15"/>
          <p:cNvSpPr txBox="true"/>
          <p:nvPr/>
        </p:nvSpPr>
        <p:spPr>
          <a:xfrm rot="0">
            <a:off x="7644445" y="1173016"/>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16" id="16"/>
          <p:cNvGrpSpPr/>
          <p:nvPr/>
        </p:nvGrpSpPr>
        <p:grpSpPr>
          <a:xfrm rot="0">
            <a:off x="1547985" y="6463170"/>
            <a:ext cx="11053451" cy="895374"/>
            <a:chOff x="0" y="0"/>
            <a:chExt cx="2911197" cy="235819"/>
          </a:xfrm>
        </p:grpSpPr>
        <p:sp>
          <p:nvSpPr>
            <p:cNvPr name="Freeform 17" id="17"/>
            <p:cNvSpPr/>
            <p:nvPr/>
          </p:nvSpPr>
          <p:spPr>
            <a:xfrm flipH="false" flipV="false" rot="0">
              <a:off x="0" y="0"/>
              <a:ext cx="2911197" cy="235819"/>
            </a:xfrm>
            <a:custGeom>
              <a:avLst/>
              <a:gdLst/>
              <a:ahLst/>
              <a:cxnLst/>
              <a:rect r="r" b="b" t="t" l="l"/>
              <a:pathLst>
                <a:path h="235819" w="2911197">
                  <a:moveTo>
                    <a:pt x="0" y="0"/>
                  </a:moveTo>
                  <a:lnTo>
                    <a:pt x="2911197" y="0"/>
                  </a:lnTo>
                  <a:lnTo>
                    <a:pt x="2911197" y="235819"/>
                  </a:lnTo>
                  <a:lnTo>
                    <a:pt x="0" y="235819"/>
                  </a:lnTo>
                  <a:close/>
                </a:path>
              </a:pathLst>
            </a:custGeom>
            <a:solidFill>
              <a:srgbClr val="000000">
                <a:alpha val="0"/>
              </a:srgbClr>
            </a:solidFill>
            <a:ln w="38100" cap="sq">
              <a:solidFill>
                <a:srgbClr val="FF3131"/>
              </a:solidFill>
              <a:prstDash val="solid"/>
              <a:miter/>
            </a:ln>
          </p:spPr>
        </p:sp>
        <p:sp>
          <p:nvSpPr>
            <p:cNvPr name="TextBox 18" id="18"/>
            <p:cNvSpPr txBox="true"/>
            <p:nvPr/>
          </p:nvSpPr>
          <p:spPr>
            <a:xfrm>
              <a:off x="0" y="-66675"/>
              <a:ext cx="2911197" cy="302494"/>
            </a:xfrm>
            <a:prstGeom prst="rect">
              <a:avLst/>
            </a:prstGeom>
          </p:spPr>
          <p:txBody>
            <a:bodyPr anchor="ctr" rtlCol="false" tIns="50800" lIns="50800" bIns="50800" rIns="50800"/>
            <a:lstStyle/>
            <a:p>
              <a:pPr algn="ctr">
                <a:lnSpc>
                  <a:spcPts val="2660"/>
                </a:lnSpc>
              </a:pPr>
            </a:p>
          </p:txBody>
        </p:sp>
      </p:grpSp>
      <p:grpSp>
        <p:nvGrpSpPr>
          <p:cNvPr name="Group 19" id="19"/>
          <p:cNvGrpSpPr/>
          <p:nvPr/>
        </p:nvGrpSpPr>
        <p:grpSpPr>
          <a:xfrm rot="0">
            <a:off x="4440435" y="9225480"/>
            <a:ext cx="9407130" cy="643045"/>
            <a:chOff x="0" y="0"/>
            <a:chExt cx="12542840" cy="857393"/>
          </a:xfrm>
        </p:grpSpPr>
        <p:grpSp>
          <p:nvGrpSpPr>
            <p:cNvPr name="Group 20" id="20"/>
            <p:cNvGrpSpPr/>
            <p:nvPr/>
          </p:nvGrpSpPr>
          <p:grpSpPr>
            <a:xfrm rot="5400000">
              <a:off x="5842723" y="-5842723"/>
              <a:ext cx="857393" cy="12542840"/>
              <a:chOff x="0" y="0"/>
              <a:chExt cx="169362" cy="2477598"/>
            </a:xfrm>
          </p:grpSpPr>
          <p:sp>
            <p:nvSpPr>
              <p:cNvPr name="Freeform 21" id="21"/>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2" id="22"/>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3" id="23"/>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4" id="24"/>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5" id="25"/>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grpSp>
        <p:nvGrpSpPr>
          <p:cNvPr name="Group 4" id="4"/>
          <p:cNvGrpSpPr/>
          <p:nvPr/>
        </p:nvGrpSpPr>
        <p:grpSpPr>
          <a:xfrm rot="0">
            <a:off x="1225711" y="6355095"/>
            <a:ext cx="10532759" cy="2355646"/>
            <a:chOff x="0" y="0"/>
            <a:chExt cx="14043679" cy="3140862"/>
          </a:xfrm>
        </p:grpSpPr>
        <p:grpSp>
          <p:nvGrpSpPr>
            <p:cNvPr name="Group 5" id="5"/>
            <p:cNvGrpSpPr/>
            <p:nvPr/>
          </p:nvGrpSpPr>
          <p:grpSpPr>
            <a:xfrm rot="0">
              <a:off x="0" y="0"/>
              <a:ext cx="14043679" cy="3140862"/>
              <a:chOff x="0" y="0"/>
              <a:chExt cx="2774060" cy="620417"/>
            </a:xfrm>
          </p:grpSpPr>
          <p:sp>
            <p:nvSpPr>
              <p:cNvPr name="Freeform 6" id="6"/>
              <p:cNvSpPr/>
              <p:nvPr/>
            </p:nvSpPr>
            <p:spPr>
              <a:xfrm flipH="false" flipV="false" rot="0">
                <a:off x="0" y="0"/>
                <a:ext cx="2774060" cy="620417"/>
              </a:xfrm>
              <a:custGeom>
                <a:avLst/>
                <a:gdLst/>
                <a:ahLst/>
                <a:cxnLst/>
                <a:rect r="r" b="b" t="t" l="l"/>
                <a:pathLst>
                  <a:path h="620417" w="2774060">
                    <a:moveTo>
                      <a:pt x="23521" y="0"/>
                    </a:moveTo>
                    <a:lnTo>
                      <a:pt x="2750539" y="0"/>
                    </a:lnTo>
                    <a:cubicBezTo>
                      <a:pt x="2763529" y="0"/>
                      <a:pt x="2774060" y="10531"/>
                      <a:pt x="2774060" y="23521"/>
                    </a:cubicBezTo>
                    <a:lnTo>
                      <a:pt x="2774060" y="596896"/>
                    </a:lnTo>
                    <a:cubicBezTo>
                      <a:pt x="2774060" y="609886"/>
                      <a:pt x="2763529" y="620417"/>
                      <a:pt x="2750539" y="620417"/>
                    </a:cubicBezTo>
                    <a:lnTo>
                      <a:pt x="23521" y="620417"/>
                    </a:lnTo>
                    <a:cubicBezTo>
                      <a:pt x="10531" y="620417"/>
                      <a:pt x="0" y="609886"/>
                      <a:pt x="0" y="596896"/>
                    </a:cubicBezTo>
                    <a:lnTo>
                      <a:pt x="0" y="23521"/>
                    </a:lnTo>
                    <a:cubicBezTo>
                      <a:pt x="0" y="10531"/>
                      <a:pt x="10531" y="0"/>
                      <a:pt x="23521"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2774060" cy="677567"/>
              </a:xfrm>
              <a:prstGeom prst="rect">
                <a:avLst/>
              </a:prstGeom>
            </p:spPr>
            <p:txBody>
              <a:bodyPr anchor="ctr" rtlCol="false" tIns="50800" lIns="50800" bIns="50800" rIns="50800"/>
              <a:lstStyle/>
              <a:p>
                <a:pPr algn="ctr">
                  <a:lnSpc>
                    <a:spcPts val="3639"/>
                  </a:lnSpc>
                </a:pPr>
              </a:p>
            </p:txBody>
          </p:sp>
        </p:grpSp>
        <p:sp>
          <p:nvSpPr>
            <p:cNvPr name="TextBox 8" id="8"/>
            <p:cNvSpPr txBox="true"/>
            <p:nvPr/>
          </p:nvSpPr>
          <p:spPr>
            <a:xfrm rot="0">
              <a:off x="718285" y="818045"/>
              <a:ext cx="12309179" cy="14181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There are entries in the company column that contain extraneous white space. To address this issue, we use the TRIM function to clean up the data.</a:t>
              </a:r>
            </a:p>
          </p:txBody>
        </p:sp>
      </p:grpSp>
      <p:sp>
        <p:nvSpPr>
          <p:cNvPr name="Freeform 9" id="9"/>
          <p:cNvSpPr/>
          <p:nvPr/>
        </p:nvSpPr>
        <p:spPr>
          <a:xfrm flipH="false" flipV="false" rot="0">
            <a:off x="1225711" y="2067210"/>
            <a:ext cx="10532759" cy="3594183"/>
          </a:xfrm>
          <a:custGeom>
            <a:avLst/>
            <a:gdLst/>
            <a:ahLst/>
            <a:cxnLst/>
            <a:rect r="r" b="b" t="t" l="l"/>
            <a:pathLst>
              <a:path h="3594183" w="10532759">
                <a:moveTo>
                  <a:pt x="0" y="0"/>
                </a:moveTo>
                <a:lnTo>
                  <a:pt x="10532759" y="0"/>
                </a:lnTo>
                <a:lnTo>
                  <a:pt x="10532759" y="3594182"/>
                </a:lnTo>
                <a:lnTo>
                  <a:pt x="0" y="3594182"/>
                </a:lnTo>
                <a:lnTo>
                  <a:pt x="0" y="0"/>
                </a:lnTo>
                <a:close/>
              </a:path>
            </a:pathLst>
          </a:custGeom>
          <a:blipFill>
            <a:blip r:embed="rId4"/>
            <a:stretch>
              <a:fillRect l="0" t="0" r="0" b="0"/>
            </a:stretch>
          </a:blipFill>
          <a:ln w="38100" cap="sq">
            <a:solidFill>
              <a:srgbClr val="000000"/>
            </a:solidFill>
            <a:prstDash val="solid"/>
            <a:miter/>
          </a:ln>
        </p:spPr>
      </p:sp>
      <p:sp>
        <p:nvSpPr>
          <p:cNvPr name="TextBox 10" id="10"/>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sp>
        <p:nvSpPr>
          <p:cNvPr name="Freeform 11" id="11"/>
          <p:cNvSpPr/>
          <p:nvPr/>
        </p:nvSpPr>
        <p:spPr>
          <a:xfrm flipH="false" flipV="false" rot="0">
            <a:off x="12961792" y="2067210"/>
            <a:ext cx="4297508" cy="5129284"/>
          </a:xfrm>
          <a:custGeom>
            <a:avLst/>
            <a:gdLst/>
            <a:ahLst/>
            <a:cxnLst/>
            <a:rect r="r" b="b" t="t" l="l"/>
            <a:pathLst>
              <a:path h="5129284" w="4297508">
                <a:moveTo>
                  <a:pt x="0" y="0"/>
                </a:moveTo>
                <a:lnTo>
                  <a:pt x="4297508" y="0"/>
                </a:lnTo>
                <a:lnTo>
                  <a:pt x="4297508" y="5129283"/>
                </a:lnTo>
                <a:lnTo>
                  <a:pt x="0" y="5129283"/>
                </a:lnTo>
                <a:lnTo>
                  <a:pt x="0" y="0"/>
                </a:lnTo>
                <a:close/>
              </a:path>
            </a:pathLst>
          </a:custGeom>
          <a:blipFill>
            <a:blip r:embed="rId5"/>
            <a:stretch>
              <a:fillRect l="0" t="0" r="0" b="0"/>
            </a:stretch>
          </a:blipFill>
          <a:ln w="38100" cap="sq">
            <a:solidFill>
              <a:srgbClr val="000000"/>
            </a:solidFill>
            <a:prstDash val="solid"/>
            <a:miter/>
          </a:ln>
        </p:spPr>
      </p:sp>
      <p:grpSp>
        <p:nvGrpSpPr>
          <p:cNvPr name="Group 12" id="12"/>
          <p:cNvGrpSpPr/>
          <p:nvPr/>
        </p:nvGrpSpPr>
        <p:grpSpPr>
          <a:xfrm rot="0">
            <a:off x="1028700" y="431526"/>
            <a:ext cx="6506093" cy="1201865"/>
            <a:chOff x="0" y="0"/>
            <a:chExt cx="8674791" cy="1602487"/>
          </a:xfrm>
        </p:grpSpPr>
        <p:sp>
          <p:nvSpPr>
            <p:cNvPr name="TextBox 13" id="13"/>
            <p:cNvSpPr txBox="true"/>
            <p:nvPr/>
          </p:nvSpPr>
          <p:spPr>
            <a:xfrm rot="0">
              <a:off x="0" y="47625"/>
              <a:ext cx="8674791" cy="1040491"/>
            </a:xfrm>
            <a:prstGeom prst="rect">
              <a:avLst/>
            </a:prstGeom>
          </p:spPr>
          <p:txBody>
            <a:bodyPr anchor="t" rtlCol="false" tIns="0" lIns="0" bIns="0" rIns="0">
              <a:spAutoFit/>
            </a:bodyPr>
            <a:lstStyle/>
            <a:p>
              <a:pPr algn="ctr">
                <a:lnSpc>
                  <a:spcPts val="5221"/>
                </a:lnSpc>
              </a:pPr>
              <a:r>
                <a:rPr lang="en-US" b="true" sz="5383">
                  <a:solidFill>
                    <a:srgbClr val="343434"/>
                  </a:solidFill>
                  <a:latin typeface="Telegraf Bold"/>
                  <a:ea typeface="Telegraf Bold"/>
                  <a:cs typeface="Telegraf Bold"/>
                  <a:sym typeface="Telegraf Bold"/>
                </a:rPr>
                <a:t>DATA CLEANING</a:t>
              </a:r>
            </a:p>
          </p:txBody>
        </p:sp>
        <p:sp>
          <p:nvSpPr>
            <p:cNvPr name="TextBox 14" id="14"/>
            <p:cNvSpPr txBox="true"/>
            <p:nvPr/>
          </p:nvSpPr>
          <p:spPr>
            <a:xfrm rot="0">
              <a:off x="0" y="1017228"/>
              <a:ext cx="8674791" cy="585258"/>
            </a:xfrm>
            <a:prstGeom prst="rect">
              <a:avLst/>
            </a:prstGeom>
          </p:spPr>
          <p:txBody>
            <a:bodyPr anchor="t" rtlCol="false" tIns="0" lIns="0" bIns="0" rIns="0">
              <a:spAutoFit/>
            </a:bodyPr>
            <a:lstStyle/>
            <a:p>
              <a:pPr algn="l">
                <a:lnSpc>
                  <a:spcPts val="3499"/>
                </a:lnSpc>
                <a:spcBef>
                  <a:spcPct val="0"/>
                </a:spcBef>
              </a:pPr>
              <a:r>
                <a:rPr lang="en-US" sz="2499" spc="59">
                  <a:solidFill>
                    <a:srgbClr val="343434"/>
                  </a:solidFill>
                  <a:latin typeface="Telegraf"/>
                  <a:ea typeface="Telegraf"/>
                  <a:cs typeface="Telegraf"/>
                  <a:sym typeface="Telegraf"/>
                </a:rPr>
                <a:t>    2. STANDARDIZING DATA</a:t>
              </a:r>
            </a:p>
          </p:txBody>
        </p:sp>
      </p:grpSp>
      <p:sp>
        <p:nvSpPr>
          <p:cNvPr name="TextBox 15" id="15"/>
          <p:cNvSpPr txBox="true"/>
          <p:nvPr/>
        </p:nvSpPr>
        <p:spPr>
          <a:xfrm rot="0">
            <a:off x="7644445" y="1173016"/>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16" id="16"/>
          <p:cNvGrpSpPr/>
          <p:nvPr/>
        </p:nvGrpSpPr>
        <p:grpSpPr>
          <a:xfrm rot="0">
            <a:off x="13415522" y="3388749"/>
            <a:ext cx="3575957" cy="475552"/>
            <a:chOff x="0" y="0"/>
            <a:chExt cx="941816" cy="125248"/>
          </a:xfrm>
        </p:grpSpPr>
        <p:sp>
          <p:nvSpPr>
            <p:cNvPr name="Freeform 17" id="17"/>
            <p:cNvSpPr/>
            <p:nvPr/>
          </p:nvSpPr>
          <p:spPr>
            <a:xfrm flipH="false" flipV="false" rot="0">
              <a:off x="0" y="0"/>
              <a:ext cx="941816" cy="125248"/>
            </a:xfrm>
            <a:custGeom>
              <a:avLst/>
              <a:gdLst/>
              <a:ahLst/>
              <a:cxnLst/>
              <a:rect r="r" b="b" t="t" l="l"/>
              <a:pathLst>
                <a:path h="125248" w="941816">
                  <a:moveTo>
                    <a:pt x="0" y="0"/>
                  </a:moveTo>
                  <a:lnTo>
                    <a:pt x="941816" y="0"/>
                  </a:lnTo>
                  <a:lnTo>
                    <a:pt x="941816" y="125248"/>
                  </a:lnTo>
                  <a:lnTo>
                    <a:pt x="0" y="125248"/>
                  </a:lnTo>
                  <a:close/>
                </a:path>
              </a:pathLst>
            </a:custGeom>
            <a:solidFill>
              <a:srgbClr val="000000">
                <a:alpha val="0"/>
              </a:srgbClr>
            </a:solidFill>
            <a:ln w="38100" cap="sq">
              <a:solidFill>
                <a:srgbClr val="FF3131"/>
              </a:solidFill>
              <a:prstDash val="solid"/>
              <a:miter/>
            </a:ln>
          </p:spPr>
        </p:sp>
        <p:sp>
          <p:nvSpPr>
            <p:cNvPr name="TextBox 18" id="18"/>
            <p:cNvSpPr txBox="true"/>
            <p:nvPr/>
          </p:nvSpPr>
          <p:spPr>
            <a:xfrm>
              <a:off x="0" y="-66675"/>
              <a:ext cx="941816" cy="191923"/>
            </a:xfrm>
            <a:prstGeom prst="rect">
              <a:avLst/>
            </a:prstGeom>
          </p:spPr>
          <p:txBody>
            <a:bodyPr anchor="ctr" rtlCol="false" tIns="50800" lIns="50800" bIns="50800" rIns="50800"/>
            <a:lstStyle/>
            <a:p>
              <a:pPr algn="ctr">
                <a:lnSpc>
                  <a:spcPts val="2660"/>
                </a:lnSpc>
              </a:pPr>
            </a:p>
          </p:txBody>
        </p:sp>
      </p:grpSp>
      <p:grpSp>
        <p:nvGrpSpPr>
          <p:cNvPr name="Group 19" id="19"/>
          <p:cNvGrpSpPr/>
          <p:nvPr/>
        </p:nvGrpSpPr>
        <p:grpSpPr>
          <a:xfrm rot="0">
            <a:off x="4440435" y="9225480"/>
            <a:ext cx="9407130" cy="643045"/>
            <a:chOff x="0" y="0"/>
            <a:chExt cx="12542840" cy="857393"/>
          </a:xfrm>
        </p:grpSpPr>
        <p:grpSp>
          <p:nvGrpSpPr>
            <p:cNvPr name="Group 20" id="20"/>
            <p:cNvGrpSpPr/>
            <p:nvPr/>
          </p:nvGrpSpPr>
          <p:grpSpPr>
            <a:xfrm rot="5400000">
              <a:off x="5842723" y="-5842723"/>
              <a:ext cx="857393" cy="12542840"/>
              <a:chOff x="0" y="0"/>
              <a:chExt cx="169362" cy="2477598"/>
            </a:xfrm>
          </p:grpSpPr>
          <p:sp>
            <p:nvSpPr>
              <p:cNvPr name="Freeform 21" id="21"/>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2" id="22"/>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3" id="23"/>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4" id="24"/>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5" id="25"/>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grpSp>
        <p:nvGrpSpPr>
          <p:cNvPr name="Group 4" id="4"/>
          <p:cNvGrpSpPr/>
          <p:nvPr/>
        </p:nvGrpSpPr>
        <p:grpSpPr>
          <a:xfrm rot="0">
            <a:off x="1225711" y="6002670"/>
            <a:ext cx="7918289" cy="3060496"/>
            <a:chOff x="0" y="0"/>
            <a:chExt cx="10557719" cy="4080662"/>
          </a:xfrm>
        </p:grpSpPr>
        <p:grpSp>
          <p:nvGrpSpPr>
            <p:cNvPr name="Group 5" id="5"/>
            <p:cNvGrpSpPr/>
            <p:nvPr/>
          </p:nvGrpSpPr>
          <p:grpSpPr>
            <a:xfrm rot="0">
              <a:off x="0" y="0"/>
              <a:ext cx="10557719" cy="4080662"/>
              <a:chOff x="0" y="0"/>
              <a:chExt cx="2085475" cy="806057"/>
            </a:xfrm>
          </p:grpSpPr>
          <p:sp>
            <p:nvSpPr>
              <p:cNvPr name="Freeform 6" id="6"/>
              <p:cNvSpPr/>
              <p:nvPr/>
            </p:nvSpPr>
            <p:spPr>
              <a:xfrm flipH="false" flipV="false" rot="0">
                <a:off x="0" y="0"/>
                <a:ext cx="2085475" cy="806057"/>
              </a:xfrm>
              <a:custGeom>
                <a:avLst/>
                <a:gdLst/>
                <a:ahLst/>
                <a:cxnLst/>
                <a:rect r="r" b="b" t="t" l="l"/>
                <a:pathLst>
                  <a:path h="806057" w="2085475">
                    <a:moveTo>
                      <a:pt x="31287" y="0"/>
                    </a:moveTo>
                    <a:lnTo>
                      <a:pt x="2054188" y="0"/>
                    </a:lnTo>
                    <a:cubicBezTo>
                      <a:pt x="2071468" y="0"/>
                      <a:pt x="2085475" y="14008"/>
                      <a:pt x="2085475" y="31287"/>
                    </a:cubicBezTo>
                    <a:lnTo>
                      <a:pt x="2085475" y="774769"/>
                    </a:lnTo>
                    <a:cubicBezTo>
                      <a:pt x="2085475" y="783067"/>
                      <a:pt x="2082179" y="791025"/>
                      <a:pt x="2076311" y="796893"/>
                    </a:cubicBezTo>
                    <a:cubicBezTo>
                      <a:pt x="2070444" y="802760"/>
                      <a:pt x="2062486" y="806057"/>
                      <a:pt x="2054188" y="806057"/>
                    </a:cubicBezTo>
                    <a:lnTo>
                      <a:pt x="31287" y="806057"/>
                    </a:lnTo>
                    <a:cubicBezTo>
                      <a:pt x="14008" y="806057"/>
                      <a:pt x="0" y="792049"/>
                      <a:pt x="0" y="774769"/>
                    </a:cubicBezTo>
                    <a:lnTo>
                      <a:pt x="0" y="31287"/>
                    </a:lnTo>
                    <a:cubicBezTo>
                      <a:pt x="0" y="14008"/>
                      <a:pt x="14008" y="0"/>
                      <a:pt x="31287"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2085475" cy="863207"/>
              </a:xfrm>
              <a:prstGeom prst="rect">
                <a:avLst/>
              </a:prstGeom>
            </p:spPr>
            <p:txBody>
              <a:bodyPr anchor="ctr" rtlCol="false" tIns="50800" lIns="50800" bIns="50800" rIns="50800"/>
              <a:lstStyle/>
              <a:p>
                <a:pPr algn="ctr">
                  <a:lnSpc>
                    <a:spcPts val="3639"/>
                  </a:lnSpc>
                </a:pPr>
              </a:p>
            </p:txBody>
          </p:sp>
        </p:grpSp>
        <p:sp>
          <p:nvSpPr>
            <p:cNvPr name="TextBox 8" id="8"/>
            <p:cNvSpPr txBox="true"/>
            <p:nvPr/>
          </p:nvSpPr>
          <p:spPr>
            <a:xfrm rot="0">
              <a:off x="539990" y="818045"/>
              <a:ext cx="9253761" cy="23579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We’ve noticed that there are different terms being used, like "Crypto" and "Cryptocurrency," in the industry column. To keep everything clear and consistent, we thought it would be a great idea to update all references to just "Crypto." </a:t>
              </a:r>
            </a:p>
          </p:txBody>
        </p:sp>
      </p:grpSp>
      <p:sp>
        <p:nvSpPr>
          <p:cNvPr name="Freeform 9" id="9"/>
          <p:cNvSpPr/>
          <p:nvPr/>
        </p:nvSpPr>
        <p:spPr>
          <a:xfrm flipH="false" flipV="false" rot="0">
            <a:off x="9788092" y="1938491"/>
            <a:ext cx="2970240" cy="5076793"/>
          </a:xfrm>
          <a:custGeom>
            <a:avLst/>
            <a:gdLst/>
            <a:ahLst/>
            <a:cxnLst/>
            <a:rect r="r" b="b" t="t" l="l"/>
            <a:pathLst>
              <a:path h="5076793" w="2970240">
                <a:moveTo>
                  <a:pt x="0" y="0"/>
                </a:moveTo>
                <a:lnTo>
                  <a:pt x="2970240" y="0"/>
                </a:lnTo>
                <a:lnTo>
                  <a:pt x="2970240" y="5076793"/>
                </a:lnTo>
                <a:lnTo>
                  <a:pt x="0" y="5076793"/>
                </a:lnTo>
                <a:lnTo>
                  <a:pt x="0" y="0"/>
                </a:lnTo>
                <a:close/>
              </a:path>
            </a:pathLst>
          </a:custGeom>
          <a:blipFill>
            <a:blip r:embed="rId4"/>
            <a:stretch>
              <a:fillRect l="0" t="0" r="0" b="0"/>
            </a:stretch>
          </a:blipFill>
          <a:ln w="38100" cap="sq">
            <a:solidFill>
              <a:srgbClr val="000000"/>
            </a:solidFill>
            <a:prstDash val="solid"/>
            <a:miter/>
          </a:ln>
        </p:spPr>
      </p:sp>
      <p:sp>
        <p:nvSpPr>
          <p:cNvPr name="Freeform 10" id="10"/>
          <p:cNvSpPr/>
          <p:nvPr/>
        </p:nvSpPr>
        <p:spPr>
          <a:xfrm flipH="false" flipV="false" rot="0">
            <a:off x="1225711" y="1938491"/>
            <a:ext cx="7918289" cy="3931840"/>
          </a:xfrm>
          <a:custGeom>
            <a:avLst/>
            <a:gdLst/>
            <a:ahLst/>
            <a:cxnLst/>
            <a:rect r="r" b="b" t="t" l="l"/>
            <a:pathLst>
              <a:path h="3931840" w="7918289">
                <a:moveTo>
                  <a:pt x="0" y="0"/>
                </a:moveTo>
                <a:lnTo>
                  <a:pt x="7918289" y="0"/>
                </a:lnTo>
                <a:lnTo>
                  <a:pt x="7918289" y="3931840"/>
                </a:lnTo>
                <a:lnTo>
                  <a:pt x="0" y="3931840"/>
                </a:lnTo>
                <a:lnTo>
                  <a:pt x="0" y="0"/>
                </a:lnTo>
                <a:close/>
              </a:path>
            </a:pathLst>
          </a:custGeom>
          <a:blipFill>
            <a:blip r:embed="rId5"/>
            <a:stretch>
              <a:fillRect l="0" t="0" r="0" b="0"/>
            </a:stretch>
          </a:blipFill>
          <a:ln w="38100" cap="sq">
            <a:solidFill>
              <a:srgbClr val="000000"/>
            </a:solidFill>
            <a:prstDash val="solid"/>
            <a:miter/>
          </a:ln>
        </p:spPr>
      </p:sp>
      <p:sp>
        <p:nvSpPr>
          <p:cNvPr name="TextBox 11" id="11"/>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sp>
        <p:nvSpPr>
          <p:cNvPr name="Freeform 12" id="12"/>
          <p:cNvSpPr/>
          <p:nvPr/>
        </p:nvSpPr>
        <p:spPr>
          <a:xfrm flipH="false" flipV="false" rot="0">
            <a:off x="12898681" y="1953243"/>
            <a:ext cx="2895659" cy="5062040"/>
          </a:xfrm>
          <a:custGeom>
            <a:avLst/>
            <a:gdLst/>
            <a:ahLst/>
            <a:cxnLst/>
            <a:rect r="r" b="b" t="t" l="l"/>
            <a:pathLst>
              <a:path h="5062040" w="2895659">
                <a:moveTo>
                  <a:pt x="0" y="0"/>
                </a:moveTo>
                <a:lnTo>
                  <a:pt x="2895659" y="0"/>
                </a:lnTo>
                <a:lnTo>
                  <a:pt x="2895659" y="5062041"/>
                </a:lnTo>
                <a:lnTo>
                  <a:pt x="0" y="5062041"/>
                </a:lnTo>
                <a:lnTo>
                  <a:pt x="0" y="0"/>
                </a:lnTo>
                <a:close/>
              </a:path>
            </a:pathLst>
          </a:custGeom>
          <a:blipFill>
            <a:blip r:embed="rId6"/>
            <a:stretch>
              <a:fillRect l="0" t="0" r="0" b="0"/>
            </a:stretch>
          </a:blipFill>
          <a:ln w="38100" cap="sq">
            <a:solidFill>
              <a:srgbClr val="000000"/>
            </a:solidFill>
            <a:prstDash val="solid"/>
            <a:miter/>
          </a:ln>
        </p:spPr>
      </p:sp>
      <p:grpSp>
        <p:nvGrpSpPr>
          <p:cNvPr name="Group 13" id="13"/>
          <p:cNvGrpSpPr/>
          <p:nvPr/>
        </p:nvGrpSpPr>
        <p:grpSpPr>
          <a:xfrm rot="0">
            <a:off x="10204237" y="4757243"/>
            <a:ext cx="2460171" cy="1113088"/>
            <a:chOff x="0" y="0"/>
            <a:chExt cx="647946" cy="293159"/>
          </a:xfrm>
        </p:grpSpPr>
        <p:sp>
          <p:nvSpPr>
            <p:cNvPr name="Freeform 14" id="14"/>
            <p:cNvSpPr/>
            <p:nvPr/>
          </p:nvSpPr>
          <p:spPr>
            <a:xfrm flipH="false" flipV="false" rot="0">
              <a:off x="0" y="0"/>
              <a:ext cx="647946" cy="293159"/>
            </a:xfrm>
            <a:custGeom>
              <a:avLst/>
              <a:gdLst/>
              <a:ahLst/>
              <a:cxnLst/>
              <a:rect r="r" b="b" t="t" l="l"/>
              <a:pathLst>
                <a:path h="293159" w="647946">
                  <a:moveTo>
                    <a:pt x="0" y="0"/>
                  </a:moveTo>
                  <a:lnTo>
                    <a:pt x="647946" y="0"/>
                  </a:lnTo>
                  <a:lnTo>
                    <a:pt x="647946" y="293159"/>
                  </a:lnTo>
                  <a:lnTo>
                    <a:pt x="0" y="293159"/>
                  </a:lnTo>
                  <a:close/>
                </a:path>
              </a:pathLst>
            </a:custGeom>
            <a:solidFill>
              <a:srgbClr val="000000">
                <a:alpha val="0"/>
              </a:srgbClr>
            </a:solidFill>
            <a:ln w="38100" cap="sq">
              <a:solidFill>
                <a:srgbClr val="FF3131"/>
              </a:solidFill>
              <a:prstDash val="solid"/>
              <a:miter/>
            </a:ln>
          </p:spPr>
        </p:sp>
        <p:sp>
          <p:nvSpPr>
            <p:cNvPr name="TextBox 15" id="15"/>
            <p:cNvSpPr txBox="true"/>
            <p:nvPr/>
          </p:nvSpPr>
          <p:spPr>
            <a:xfrm>
              <a:off x="0" y="-66675"/>
              <a:ext cx="647946" cy="359834"/>
            </a:xfrm>
            <a:prstGeom prst="rect">
              <a:avLst/>
            </a:prstGeom>
          </p:spPr>
          <p:txBody>
            <a:bodyPr anchor="ctr" rtlCol="false" tIns="50800" lIns="50800" bIns="50800" rIns="50800"/>
            <a:lstStyle/>
            <a:p>
              <a:pPr algn="ctr">
                <a:lnSpc>
                  <a:spcPts val="2660"/>
                </a:lnSpc>
              </a:pPr>
            </a:p>
          </p:txBody>
        </p:sp>
      </p:grpSp>
      <p:grpSp>
        <p:nvGrpSpPr>
          <p:cNvPr name="Group 16" id="16"/>
          <p:cNvGrpSpPr/>
          <p:nvPr/>
        </p:nvGrpSpPr>
        <p:grpSpPr>
          <a:xfrm rot="0">
            <a:off x="1028700" y="431526"/>
            <a:ext cx="6506093" cy="1201865"/>
            <a:chOff x="0" y="0"/>
            <a:chExt cx="8674791" cy="1602487"/>
          </a:xfrm>
        </p:grpSpPr>
        <p:sp>
          <p:nvSpPr>
            <p:cNvPr name="TextBox 17" id="17"/>
            <p:cNvSpPr txBox="true"/>
            <p:nvPr/>
          </p:nvSpPr>
          <p:spPr>
            <a:xfrm rot="0">
              <a:off x="0" y="47625"/>
              <a:ext cx="8674791" cy="1040491"/>
            </a:xfrm>
            <a:prstGeom prst="rect">
              <a:avLst/>
            </a:prstGeom>
          </p:spPr>
          <p:txBody>
            <a:bodyPr anchor="t" rtlCol="false" tIns="0" lIns="0" bIns="0" rIns="0">
              <a:spAutoFit/>
            </a:bodyPr>
            <a:lstStyle/>
            <a:p>
              <a:pPr algn="ctr">
                <a:lnSpc>
                  <a:spcPts val="5221"/>
                </a:lnSpc>
              </a:pPr>
              <a:r>
                <a:rPr lang="en-US" b="true" sz="5383">
                  <a:solidFill>
                    <a:srgbClr val="343434"/>
                  </a:solidFill>
                  <a:latin typeface="Telegraf Bold"/>
                  <a:ea typeface="Telegraf Bold"/>
                  <a:cs typeface="Telegraf Bold"/>
                  <a:sym typeface="Telegraf Bold"/>
                </a:rPr>
                <a:t>DATA CLEANING</a:t>
              </a:r>
            </a:p>
          </p:txBody>
        </p:sp>
        <p:sp>
          <p:nvSpPr>
            <p:cNvPr name="TextBox 18" id="18"/>
            <p:cNvSpPr txBox="true"/>
            <p:nvPr/>
          </p:nvSpPr>
          <p:spPr>
            <a:xfrm rot="0">
              <a:off x="0" y="1017228"/>
              <a:ext cx="8674791" cy="585258"/>
            </a:xfrm>
            <a:prstGeom prst="rect">
              <a:avLst/>
            </a:prstGeom>
          </p:spPr>
          <p:txBody>
            <a:bodyPr anchor="t" rtlCol="false" tIns="0" lIns="0" bIns="0" rIns="0">
              <a:spAutoFit/>
            </a:bodyPr>
            <a:lstStyle/>
            <a:p>
              <a:pPr algn="l">
                <a:lnSpc>
                  <a:spcPts val="3499"/>
                </a:lnSpc>
                <a:spcBef>
                  <a:spcPct val="0"/>
                </a:spcBef>
              </a:pPr>
              <a:r>
                <a:rPr lang="en-US" sz="2499" spc="59">
                  <a:solidFill>
                    <a:srgbClr val="343434"/>
                  </a:solidFill>
                  <a:latin typeface="Telegraf"/>
                  <a:ea typeface="Telegraf"/>
                  <a:cs typeface="Telegraf"/>
                  <a:sym typeface="Telegraf"/>
                </a:rPr>
                <a:t>    2. STANDARDIZING DATA</a:t>
              </a:r>
            </a:p>
          </p:txBody>
        </p:sp>
      </p:grpSp>
      <p:sp>
        <p:nvSpPr>
          <p:cNvPr name="TextBox 19" id="19"/>
          <p:cNvSpPr txBox="true"/>
          <p:nvPr/>
        </p:nvSpPr>
        <p:spPr>
          <a:xfrm rot="0">
            <a:off x="7644445" y="1173016"/>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20" id="20"/>
          <p:cNvGrpSpPr/>
          <p:nvPr/>
        </p:nvGrpSpPr>
        <p:grpSpPr>
          <a:xfrm rot="0">
            <a:off x="13116425" y="4586956"/>
            <a:ext cx="2460171" cy="1113088"/>
            <a:chOff x="0" y="0"/>
            <a:chExt cx="647946" cy="293159"/>
          </a:xfrm>
        </p:grpSpPr>
        <p:sp>
          <p:nvSpPr>
            <p:cNvPr name="Freeform 21" id="21"/>
            <p:cNvSpPr/>
            <p:nvPr/>
          </p:nvSpPr>
          <p:spPr>
            <a:xfrm flipH="false" flipV="false" rot="0">
              <a:off x="0" y="0"/>
              <a:ext cx="647946" cy="293159"/>
            </a:xfrm>
            <a:custGeom>
              <a:avLst/>
              <a:gdLst/>
              <a:ahLst/>
              <a:cxnLst/>
              <a:rect r="r" b="b" t="t" l="l"/>
              <a:pathLst>
                <a:path h="293159" w="647946">
                  <a:moveTo>
                    <a:pt x="0" y="0"/>
                  </a:moveTo>
                  <a:lnTo>
                    <a:pt x="647946" y="0"/>
                  </a:lnTo>
                  <a:lnTo>
                    <a:pt x="647946" y="293159"/>
                  </a:lnTo>
                  <a:lnTo>
                    <a:pt x="0" y="293159"/>
                  </a:lnTo>
                  <a:close/>
                </a:path>
              </a:pathLst>
            </a:custGeom>
            <a:solidFill>
              <a:srgbClr val="000000">
                <a:alpha val="0"/>
              </a:srgbClr>
            </a:solidFill>
            <a:ln w="38100" cap="sq">
              <a:solidFill>
                <a:srgbClr val="FF3131"/>
              </a:solidFill>
              <a:prstDash val="solid"/>
              <a:miter/>
            </a:ln>
          </p:spPr>
        </p:sp>
        <p:sp>
          <p:nvSpPr>
            <p:cNvPr name="TextBox 22" id="22"/>
            <p:cNvSpPr txBox="true"/>
            <p:nvPr/>
          </p:nvSpPr>
          <p:spPr>
            <a:xfrm>
              <a:off x="0" y="-66675"/>
              <a:ext cx="647946" cy="359834"/>
            </a:xfrm>
            <a:prstGeom prst="rect">
              <a:avLst/>
            </a:prstGeom>
          </p:spPr>
          <p:txBody>
            <a:bodyPr anchor="ctr" rtlCol="false" tIns="50800" lIns="50800" bIns="50800" rIns="50800"/>
            <a:lstStyle/>
            <a:p>
              <a:pPr algn="ctr">
                <a:lnSpc>
                  <a:spcPts val="2660"/>
                </a:lnSpc>
              </a:pPr>
            </a:p>
          </p:txBody>
        </p:sp>
      </p:grpSp>
      <p:grpSp>
        <p:nvGrpSpPr>
          <p:cNvPr name="Group 23" id="23"/>
          <p:cNvGrpSpPr/>
          <p:nvPr/>
        </p:nvGrpSpPr>
        <p:grpSpPr>
          <a:xfrm rot="0">
            <a:off x="4440435" y="9225480"/>
            <a:ext cx="9407130" cy="643045"/>
            <a:chOff x="0" y="0"/>
            <a:chExt cx="12542840" cy="857393"/>
          </a:xfrm>
        </p:grpSpPr>
        <p:grpSp>
          <p:nvGrpSpPr>
            <p:cNvPr name="Group 24" id="24"/>
            <p:cNvGrpSpPr/>
            <p:nvPr/>
          </p:nvGrpSpPr>
          <p:grpSpPr>
            <a:xfrm rot="5400000">
              <a:off x="5842723" y="-5842723"/>
              <a:ext cx="857393" cy="12542840"/>
              <a:chOff x="0" y="0"/>
              <a:chExt cx="169362" cy="2477598"/>
            </a:xfrm>
          </p:grpSpPr>
          <p:sp>
            <p:nvSpPr>
              <p:cNvPr name="Freeform 25" id="25"/>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6" id="26"/>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7" id="27"/>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8" id="28"/>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9" id="29"/>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7FA"/>
        </a:solidFill>
      </p:bgPr>
    </p:bg>
    <p:spTree>
      <p:nvGrpSpPr>
        <p:cNvPr id="1" name=""/>
        <p:cNvGrpSpPr/>
        <p:nvPr/>
      </p:nvGrpSpPr>
      <p:grpSpPr>
        <a:xfrm>
          <a:off x="0" y="0"/>
          <a:ext cx="0" cy="0"/>
          <a:chOff x="0" y="0"/>
          <a:chExt cx="0" cy="0"/>
        </a:xfrm>
      </p:grpSpPr>
      <p:sp>
        <p:nvSpPr>
          <p:cNvPr name="Freeform 2" id="2"/>
          <p:cNvSpPr/>
          <p:nvPr/>
        </p:nvSpPr>
        <p:spPr>
          <a:xfrm flipH="false" flipV="false" rot="225008">
            <a:off x="9950507" y="7177426"/>
            <a:ext cx="12701350" cy="5382197"/>
          </a:xfrm>
          <a:custGeom>
            <a:avLst/>
            <a:gdLst/>
            <a:ahLst/>
            <a:cxnLst/>
            <a:rect r="r" b="b" t="t" l="l"/>
            <a:pathLst>
              <a:path h="5382197" w="12701350">
                <a:moveTo>
                  <a:pt x="0" y="0"/>
                </a:moveTo>
                <a:lnTo>
                  <a:pt x="12701350" y="0"/>
                </a:lnTo>
                <a:lnTo>
                  <a:pt x="12701350" y="5382197"/>
                </a:lnTo>
                <a:lnTo>
                  <a:pt x="0" y="5382197"/>
                </a:lnTo>
                <a:lnTo>
                  <a:pt x="0" y="0"/>
                </a:lnTo>
                <a:close/>
              </a:path>
            </a:pathLst>
          </a:custGeom>
          <a:blipFill>
            <a:blip r:embed="rId2"/>
            <a:stretch>
              <a:fillRect l="0" t="0" r="0" b="0"/>
            </a:stretch>
          </a:blipFill>
        </p:spPr>
      </p:sp>
      <p:sp>
        <p:nvSpPr>
          <p:cNvPr name="Freeform 3" id="3"/>
          <p:cNvSpPr/>
          <p:nvPr/>
        </p:nvSpPr>
        <p:spPr>
          <a:xfrm flipH="false" flipV="false" rot="-8410460">
            <a:off x="1935723" y="-5126712"/>
            <a:ext cx="11976399" cy="7170869"/>
          </a:xfrm>
          <a:custGeom>
            <a:avLst/>
            <a:gdLst/>
            <a:ahLst/>
            <a:cxnLst/>
            <a:rect r="r" b="b" t="t" l="l"/>
            <a:pathLst>
              <a:path h="7170869" w="11976399">
                <a:moveTo>
                  <a:pt x="0" y="0"/>
                </a:moveTo>
                <a:lnTo>
                  <a:pt x="11976399" y="0"/>
                </a:lnTo>
                <a:lnTo>
                  <a:pt x="11976399" y="7170868"/>
                </a:lnTo>
                <a:lnTo>
                  <a:pt x="0" y="7170868"/>
                </a:lnTo>
                <a:lnTo>
                  <a:pt x="0" y="0"/>
                </a:lnTo>
                <a:close/>
              </a:path>
            </a:pathLst>
          </a:custGeom>
          <a:blipFill>
            <a:blip r:embed="rId3"/>
            <a:stretch>
              <a:fillRect l="0" t="0" r="0" b="0"/>
            </a:stretch>
          </a:blipFill>
        </p:spPr>
      </p:sp>
      <p:grpSp>
        <p:nvGrpSpPr>
          <p:cNvPr name="Group 4" id="4"/>
          <p:cNvGrpSpPr/>
          <p:nvPr/>
        </p:nvGrpSpPr>
        <p:grpSpPr>
          <a:xfrm rot="0">
            <a:off x="10848471" y="6251268"/>
            <a:ext cx="6740071" cy="2837874"/>
            <a:chOff x="0" y="0"/>
            <a:chExt cx="8986761" cy="3783831"/>
          </a:xfrm>
        </p:grpSpPr>
        <p:grpSp>
          <p:nvGrpSpPr>
            <p:cNvPr name="Group 5" id="5"/>
            <p:cNvGrpSpPr/>
            <p:nvPr/>
          </p:nvGrpSpPr>
          <p:grpSpPr>
            <a:xfrm rot="0">
              <a:off x="0" y="0"/>
              <a:ext cx="8986761" cy="3783831"/>
              <a:chOff x="0" y="0"/>
              <a:chExt cx="1775163" cy="747423"/>
            </a:xfrm>
          </p:grpSpPr>
          <p:sp>
            <p:nvSpPr>
              <p:cNvPr name="Freeform 6" id="6"/>
              <p:cNvSpPr/>
              <p:nvPr/>
            </p:nvSpPr>
            <p:spPr>
              <a:xfrm flipH="false" flipV="false" rot="0">
                <a:off x="0" y="0"/>
                <a:ext cx="1775163" cy="747424"/>
              </a:xfrm>
              <a:custGeom>
                <a:avLst/>
                <a:gdLst/>
                <a:ahLst/>
                <a:cxnLst/>
                <a:rect r="r" b="b" t="t" l="l"/>
                <a:pathLst>
                  <a:path h="747424" w="1775163">
                    <a:moveTo>
                      <a:pt x="36757" y="0"/>
                    </a:moveTo>
                    <a:lnTo>
                      <a:pt x="1738406" y="0"/>
                    </a:lnTo>
                    <a:cubicBezTo>
                      <a:pt x="1748155" y="0"/>
                      <a:pt x="1757504" y="3873"/>
                      <a:pt x="1764397" y="10766"/>
                    </a:cubicBezTo>
                    <a:cubicBezTo>
                      <a:pt x="1771290" y="17659"/>
                      <a:pt x="1775163" y="27008"/>
                      <a:pt x="1775163" y="36757"/>
                    </a:cubicBezTo>
                    <a:lnTo>
                      <a:pt x="1775163" y="710667"/>
                    </a:lnTo>
                    <a:cubicBezTo>
                      <a:pt x="1775163" y="730967"/>
                      <a:pt x="1758706" y="747424"/>
                      <a:pt x="1738406" y="747424"/>
                    </a:cubicBezTo>
                    <a:lnTo>
                      <a:pt x="36757" y="747424"/>
                    </a:lnTo>
                    <a:cubicBezTo>
                      <a:pt x="27008" y="747424"/>
                      <a:pt x="17659" y="743551"/>
                      <a:pt x="10766" y="736658"/>
                    </a:cubicBezTo>
                    <a:cubicBezTo>
                      <a:pt x="3873" y="729765"/>
                      <a:pt x="0" y="720415"/>
                      <a:pt x="0" y="710667"/>
                    </a:cubicBezTo>
                    <a:lnTo>
                      <a:pt x="0" y="36757"/>
                    </a:lnTo>
                    <a:cubicBezTo>
                      <a:pt x="0" y="27008"/>
                      <a:pt x="3873" y="17659"/>
                      <a:pt x="10766" y="10766"/>
                    </a:cubicBezTo>
                    <a:cubicBezTo>
                      <a:pt x="17659" y="3873"/>
                      <a:pt x="27008" y="0"/>
                      <a:pt x="36757" y="0"/>
                    </a:cubicBezTo>
                    <a:close/>
                  </a:path>
                </a:pathLst>
              </a:custGeom>
              <a:gradFill rotWithShape="true">
                <a:gsLst>
                  <a:gs pos="0">
                    <a:srgbClr val="E4B795">
                      <a:alpha val="100000"/>
                    </a:srgbClr>
                  </a:gs>
                  <a:gs pos="50000">
                    <a:srgbClr val="699ACD">
                      <a:alpha val="100000"/>
                    </a:srgbClr>
                  </a:gs>
                  <a:gs pos="100000">
                    <a:srgbClr val="2F679F">
                      <a:alpha val="100000"/>
                    </a:srgbClr>
                  </a:gs>
                </a:gsLst>
                <a:path path="circle">
                  <a:fillToRect l="0" r="100000" t="0" b="100000"/>
                </a:path>
                <a:tileRect r="0" l="-100000" b="0" t="-100000"/>
              </a:gradFill>
            </p:spPr>
          </p:sp>
          <p:sp>
            <p:nvSpPr>
              <p:cNvPr name="TextBox 7" id="7"/>
              <p:cNvSpPr txBox="true"/>
              <p:nvPr/>
            </p:nvSpPr>
            <p:spPr>
              <a:xfrm>
                <a:off x="0" y="-57150"/>
                <a:ext cx="1775163" cy="804573"/>
              </a:xfrm>
              <a:prstGeom prst="rect">
                <a:avLst/>
              </a:prstGeom>
            </p:spPr>
            <p:txBody>
              <a:bodyPr anchor="ctr" rtlCol="false" tIns="50800" lIns="50800" bIns="50800" rIns="50800"/>
              <a:lstStyle/>
              <a:p>
                <a:pPr algn="ctr">
                  <a:lnSpc>
                    <a:spcPts val="3639"/>
                  </a:lnSpc>
                </a:pPr>
              </a:p>
            </p:txBody>
          </p:sp>
        </p:grpSp>
        <p:sp>
          <p:nvSpPr>
            <p:cNvPr name="TextBox 8" id="8"/>
            <p:cNvSpPr txBox="true"/>
            <p:nvPr/>
          </p:nvSpPr>
          <p:spPr>
            <a:xfrm rot="0">
              <a:off x="459641" y="669630"/>
              <a:ext cx="7876829" cy="2357967"/>
            </a:xfrm>
            <a:prstGeom prst="rect">
              <a:avLst/>
            </a:prstGeom>
          </p:spPr>
          <p:txBody>
            <a:bodyPr anchor="t" rtlCol="false" tIns="0" lIns="0" bIns="0" rIns="0">
              <a:spAutoFit/>
            </a:bodyPr>
            <a:lstStyle/>
            <a:p>
              <a:pPr algn="just">
                <a:lnSpc>
                  <a:spcPts val="2800"/>
                </a:lnSpc>
                <a:spcBef>
                  <a:spcPct val="0"/>
                </a:spcBef>
              </a:pPr>
              <a:r>
                <a:rPr lang="en-US" sz="2000" spc="100">
                  <a:solidFill>
                    <a:srgbClr val="F2F7FA"/>
                  </a:solidFill>
                  <a:latin typeface="Telegraf"/>
                  <a:ea typeface="Telegraf"/>
                  <a:cs typeface="Telegraf"/>
                  <a:sym typeface="Telegraf"/>
                </a:rPr>
                <a:t>We found two instances of "United States" in the country column. To clean this up, we will use the TRAILING function to remove the period at the end. After that, we can proceed with updating the table accordingly.</a:t>
              </a:r>
            </a:p>
          </p:txBody>
        </p:sp>
      </p:grpSp>
      <p:sp>
        <p:nvSpPr>
          <p:cNvPr name="Freeform 9" id="9"/>
          <p:cNvSpPr/>
          <p:nvPr/>
        </p:nvSpPr>
        <p:spPr>
          <a:xfrm flipH="false" flipV="false" rot="0">
            <a:off x="1317896" y="1877458"/>
            <a:ext cx="8492703" cy="2558471"/>
          </a:xfrm>
          <a:custGeom>
            <a:avLst/>
            <a:gdLst/>
            <a:ahLst/>
            <a:cxnLst/>
            <a:rect r="r" b="b" t="t" l="l"/>
            <a:pathLst>
              <a:path h="2558471" w="8492703">
                <a:moveTo>
                  <a:pt x="0" y="0"/>
                </a:moveTo>
                <a:lnTo>
                  <a:pt x="8492703" y="0"/>
                </a:lnTo>
                <a:lnTo>
                  <a:pt x="8492703" y="2558471"/>
                </a:lnTo>
                <a:lnTo>
                  <a:pt x="0" y="2558471"/>
                </a:lnTo>
                <a:lnTo>
                  <a:pt x="0" y="0"/>
                </a:lnTo>
                <a:close/>
              </a:path>
            </a:pathLst>
          </a:custGeom>
          <a:blipFill>
            <a:blip r:embed="rId4"/>
            <a:stretch>
              <a:fillRect l="0" t="0" r="0" b="0"/>
            </a:stretch>
          </a:blipFill>
          <a:ln w="38100" cap="sq">
            <a:solidFill>
              <a:srgbClr val="000000"/>
            </a:solidFill>
            <a:prstDash val="solid"/>
            <a:miter/>
          </a:ln>
        </p:spPr>
      </p:sp>
      <p:sp>
        <p:nvSpPr>
          <p:cNvPr name="Freeform 10" id="10"/>
          <p:cNvSpPr/>
          <p:nvPr/>
        </p:nvSpPr>
        <p:spPr>
          <a:xfrm flipH="false" flipV="false" rot="0">
            <a:off x="1340403" y="4733399"/>
            <a:ext cx="8447689" cy="4278229"/>
          </a:xfrm>
          <a:custGeom>
            <a:avLst/>
            <a:gdLst/>
            <a:ahLst/>
            <a:cxnLst/>
            <a:rect r="r" b="b" t="t" l="l"/>
            <a:pathLst>
              <a:path h="4278229" w="8447689">
                <a:moveTo>
                  <a:pt x="0" y="0"/>
                </a:moveTo>
                <a:lnTo>
                  <a:pt x="8447689" y="0"/>
                </a:lnTo>
                <a:lnTo>
                  <a:pt x="8447689" y="4278229"/>
                </a:lnTo>
                <a:lnTo>
                  <a:pt x="0" y="4278229"/>
                </a:lnTo>
                <a:lnTo>
                  <a:pt x="0" y="0"/>
                </a:lnTo>
                <a:close/>
              </a:path>
            </a:pathLst>
          </a:custGeom>
          <a:blipFill>
            <a:blip r:embed="rId5"/>
            <a:stretch>
              <a:fillRect l="0" t="0" r="0" b="0"/>
            </a:stretch>
          </a:blipFill>
          <a:ln w="38100" cap="sq">
            <a:solidFill>
              <a:srgbClr val="000000"/>
            </a:solidFill>
            <a:prstDash val="solid"/>
            <a:miter/>
          </a:ln>
        </p:spPr>
      </p:sp>
      <p:sp>
        <p:nvSpPr>
          <p:cNvPr name="TextBox 11" id="11"/>
          <p:cNvSpPr txBox="true"/>
          <p:nvPr/>
        </p:nvSpPr>
        <p:spPr>
          <a:xfrm rot="0">
            <a:off x="12664408" y="-882202"/>
            <a:ext cx="7273548" cy="4827496"/>
          </a:xfrm>
          <a:prstGeom prst="rect">
            <a:avLst/>
          </a:prstGeom>
        </p:spPr>
        <p:txBody>
          <a:bodyPr anchor="t" rtlCol="false" tIns="0" lIns="0" bIns="0" rIns="0">
            <a:spAutoFit/>
          </a:bodyPr>
          <a:lstStyle/>
          <a:p>
            <a:pPr algn="ctr">
              <a:lnSpc>
                <a:spcPts val="33472"/>
              </a:lnSpc>
            </a:pPr>
            <a:r>
              <a:rPr lang="en-US" b="true" sz="34507" spc="-2760">
                <a:solidFill>
                  <a:srgbClr val="164B82"/>
                </a:solidFill>
                <a:latin typeface="Telegraf Bold"/>
                <a:ea typeface="Telegraf Bold"/>
                <a:cs typeface="Telegraf Bold"/>
                <a:sym typeface="Telegraf Bold"/>
              </a:rPr>
              <a:t>04</a:t>
            </a:r>
          </a:p>
        </p:txBody>
      </p:sp>
      <p:sp>
        <p:nvSpPr>
          <p:cNvPr name="Freeform 12" id="12"/>
          <p:cNvSpPr/>
          <p:nvPr/>
        </p:nvSpPr>
        <p:spPr>
          <a:xfrm flipH="false" flipV="false" rot="0">
            <a:off x="10848471" y="1877458"/>
            <a:ext cx="5102871" cy="4237472"/>
          </a:xfrm>
          <a:custGeom>
            <a:avLst/>
            <a:gdLst/>
            <a:ahLst/>
            <a:cxnLst/>
            <a:rect r="r" b="b" t="t" l="l"/>
            <a:pathLst>
              <a:path h="4237472" w="5102871">
                <a:moveTo>
                  <a:pt x="0" y="0"/>
                </a:moveTo>
                <a:lnTo>
                  <a:pt x="5102870" y="0"/>
                </a:lnTo>
                <a:lnTo>
                  <a:pt x="5102870" y="4237471"/>
                </a:lnTo>
                <a:lnTo>
                  <a:pt x="0" y="4237471"/>
                </a:lnTo>
                <a:lnTo>
                  <a:pt x="0" y="0"/>
                </a:lnTo>
                <a:close/>
              </a:path>
            </a:pathLst>
          </a:custGeom>
          <a:blipFill>
            <a:blip r:embed="rId6"/>
            <a:stretch>
              <a:fillRect l="0" t="0" r="0" b="0"/>
            </a:stretch>
          </a:blipFill>
          <a:ln w="38100" cap="sq">
            <a:solidFill>
              <a:srgbClr val="000000"/>
            </a:solidFill>
            <a:prstDash val="solid"/>
            <a:miter/>
          </a:ln>
        </p:spPr>
      </p:sp>
      <p:grpSp>
        <p:nvGrpSpPr>
          <p:cNvPr name="Group 13" id="13"/>
          <p:cNvGrpSpPr/>
          <p:nvPr/>
        </p:nvGrpSpPr>
        <p:grpSpPr>
          <a:xfrm rot="0">
            <a:off x="1028700" y="431526"/>
            <a:ext cx="6506093" cy="1201865"/>
            <a:chOff x="0" y="0"/>
            <a:chExt cx="8674791" cy="1602487"/>
          </a:xfrm>
        </p:grpSpPr>
        <p:sp>
          <p:nvSpPr>
            <p:cNvPr name="TextBox 14" id="14"/>
            <p:cNvSpPr txBox="true"/>
            <p:nvPr/>
          </p:nvSpPr>
          <p:spPr>
            <a:xfrm rot="0">
              <a:off x="0" y="47625"/>
              <a:ext cx="8674791" cy="1040491"/>
            </a:xfrm>
            <a:prstGeom prst="rect">
              <a:avLst/>
            </a:prstGeom>
          </p:spPr>
          <p:txBody>
            <a:bodyPr anchor="t" rtlCol="false" tIns="0" lIns="0" bIns="0" rIns="0">
              <a:spAutoFit/>
            </a:bodyPr>
            <a:lstStyle/>
            <a:p>
              <a:pPr algn="ctr">
                <a:lnSpc>
                  <a:spcPts val="5221"/>
                </a:lnSpc>
              </a:pPr>
              <a:r>
                <a:rPr lang="en-US" b="true" sz="5383">
                  <a:solidFill>
                    <a:srgbClr val="343434"/>
                  </a:solidFill>
                  <a:latin typeface="Telegraf Bold"/>
                  <a:ea typeface="Telegraf Bold"/>
                  <a:cs typeface="Telegraf Bold"/>
                  <a:sym typeface="Telegraf Bold"/>
                </a:rPr>
                <a:t>DATA CLEANING</a:t>
              </a:r>
            </a:p>
          </p:txBody>
        </p:sp>
        <p:sp>
          <p:nvSpPr>
            <p:cNvPr name="TextBox 15" id="15"/>
            <p:cNvSpPr txBox="true"/>
            <p:nvPr/>
          </p:nvSpPr>
          <p:spPr>
            <a:xfrm rot="0">
              <a:off x="0" y="1017228"/>
              <a:ext cx="8674791" cy="585258"/>
            </a:xfrm>
            <a:prstGeom prst="rect">
              <a:avLst/>
            </a:prstGeom>
          </p:spPr>
          <p:txBody>
            <a:bodyPr anchor="t" rtlCol="false" tIns="0" lIns="0" bIns="0" rIns="0">
              <a:spAutoFit/>
            </a:bodyPr>
            <a:lstStyle/>
            <a:p>
              <a:pPr algn="l">
                <a:lnSpc>
                  <a:spcPts val="3499"/>
                </a:lnSpc>
                <a:spcBef>
                  <a:spcPct val="0"/>
                </a:spcBef>
              </a:pPr>
              <a:r>
                <a:rPr lang="en-US" sz="2499" spc="59">
                  <a:solidFill>
                    <a:srgbClr val="343434"/>
                  </a:solidFill>
                  <a:latin typeface="Telegraf"/>
                  <a:ea typeface="Telegraf"/>
                  <a:cs typeface="Telegraf"/>
                  <a:sym typeface="Telegraf"/>
                </a:rPr>
                <a:t>    2. STANDARDIZING DATA</a:t>
              </a:r>
            </a:p>
          </p:txBody>
        </p:sp>
      </p:grpSp>
      <p:sp>
        <p:nvSpPr>
          <p:cNvPr name="TextBox 16" id="16"/>
          <p:cNvSpPr txBox="true"/>
          <p:nvPr/>
        </p:nvSpPr>
        <p:spPr>
          <a:xfrm rot="0">
            <a:off x="7644445" y="1173016"/>
            <a:ext cx="5254236" cy="460375"/>
          </a:xfrm>
          <a:prstGeom prst="rect">
            <a:avLst/>
          </a:prstGeom>
        </p:spPr>
        <p:txBody>
          <a:bodyPr anchor="t" rtlCol="false" tIns="0" lIns="0" bIns="0" rIns="0">
            <a:spAutoFit/>
          </a:bodyPr>
          <a:lstStyle/>
          <a:p>
            <a:pPr algn="ctr">
              <a:lnSpc>
                <a:spcPts val="3499"/>
              </a:lnSpc>
              <a:spcBef>
                <a:spcPct val="0"/>
              </a:spcBef>
            </a:pPr>
            <a:r>
              <a:rPr lang="en-US" sz="2499" spc="59">
                <a:solidFill>
                  <a:srgbClr val="343434"/>
                </a:solidFill>
                <a:latin typeface="Telegraf"/>
                <a:ea typeface="Telegraf"/>
                <a:cs typeface="Telegraf"/>
                <a:sym typeface="Telegraf"/>
              </a:rPr>
              <a:t>RESULT</a:t>
            </a:r>
          </a:p>
        </p:txBody>
      </p:sp>
      <p:grpSp>
        <p:nvGrpSpPr>
          <p:cNvPr name="Group 17" id="17"/>
          <p:cNvGrpSpPr/>
          <p:nvPr/>
        </p:nvGrpSpPr>
        <p:grpSpPr>
          <a:xfrm rot="0">
            <a:off x="11241263" y="5047488"/>
            <a:ext cx="3577882" cy="615538"/>
            <a:chOff x="0" y="0"/>
            <a:chExt cx="942323" cy="162117"/>
          </a:xfrm>
        </p:grpSpPr>
        <p:sp>
          <p:nvSpPr>
            <p:cNvPr name="Freeform 18" id="18"/>
            <p:cNvSpPr/>
            <p:nvPr/>
          </p:nvSpPr>
          <p:spPr>
            <a:xfrm flipH="false" flipV="false" rot="0">
              <a:off x="0" y="0"/>
              <a:ext cx="942323" cy="162117"/>
            </a:xfrm>
            <a:custGeom>
              <a:avLst/>
              <a:gdLst/>
              <a:ahLst/>
              <a:cxnLst/>
              <a:rect r="r" b="b" t="t" l="l"/>
              <a:pathLst>
                <a:path h="162117" w="942323">
                  <a:moveTo>
                    <a:pt x="0" y="0"/>
                  </a:moveTo>
                  <a:lnTo>
                    <a:pt x="942323" y="0"/>
                  </a:lnTo>
                  <a:lnTo>
                    <a:pt x="942323" y="162117"/>
                  </a:lnTo>
                  <a:lnTo>
                    <a:pt x="0" y="162117"/>
                  </a:lnTo>
                  <a:close/>
                </a:path>
              </a:pathLst>
            </a:custGeom>
            <a:solidFill>
              <a:srgbClr val="000000">
                <a:alpha val="0"/>
              </a:srgbClr>
            </a:solidFill>
            <a:ln w="38100" cap="sq">
              <a:solidFill>
                <a:srgbClr val="FF3131"/>
              </a:solidFill>
              <a:prstDash val="solid"/>
              <a:miter/>
            </a:ln>
          </p:spPr>
        </p:sp>
        <p:sp>
          <p:nvSpPr>
            <p:cNvPr name="TextBox 19" id="19"/>
            <p:cNvSpPr txBox="true"/>
            <p:nvPr/>
          </p:nvSpPr>
          <p:spPr>
            <a:xfrm>
              <a:off x="0" y="-66675"/>
              <a:ext cx="942323" cy="228792"/>
            </a:xfrm>
            <a:prstGeom prst="rect">
              <a:avLst/>
            </a:prstGeom>
          </p:spPr>
          <p:txBody>
            <a:bodyPr anchor="ctr" rtlCol="false" tIns="50800" lIns="50800" bIns="50800" rIns="50800"/>
            <a:lstStyle/>
            <a:p>
              <a:pPr algn="ctr">
                <a:lnSpc>
                  <a:spcPts val="2660"/>
                </a:lnSpc>
              </a:pPr>
            </a:p>
          </p:txBody>
        </p:sp>
      </p:grpSp>
      <p:grpSp>
        <p:nvGrpSpPr>
          <p:cNvPr name="Group 20" id="20"/>
          <p:cNvGrpSpPr/>
          <p:nvPr/>
        </p:nvGrpSpPr>
        <p:grpSpPr>
          <a:xfrm rot="0">
            <a:off x="4440435" y="9225480"/>
            <a:ext cx="9407130" cy="643045"/>
            <a:chOff x="0" y="0"/>
            <a:chExt cx="12542840" cy="857393"/>
          </a:xfrm>
        </p:grpSpPr>
        <p:grpSp>
          <p:nvGrpSpPr>
            <p:cNvPr name="Group 21" id="21"/>
            <p:cNvGrpSpPr/>
            <p:nvPr/>
          </p:nvGrpSpPr>
          <p:grpSpPr>
            <a:xfrm rot="5400000">
              <a:off x="5842723" y="-5842723"/>
              <a:ext cx="857393" cy="12542840"/>
              <a:chOff x="0" y="0"/>
              <a:chExt cx="169362" cy="2477598"/>
            </a:xfrm>
          </p:grpSpPr>
          <p:sp>
            <p:nvSpPr>
              <p:cNvPr name="Freeform 22" id="22"/>
              <p:cNvSpPr/>
              <p:nvPr/>
            </p:nvSpPr>
            <p:spPr>
              <a:xfrm flipH="false" flipV="false" rot="0">
                <a:off x="0" y="0"/>
                <a:ext cx="169362" cy="2477598"/>
              </a:xfrm>
              <a:custGeom>
                <a:avLst/>
                <a:gdLst/>
                <a:ahLst/>
                <a:cxnLst/>
                <a:rect r="r" b="b" t="t" l="l"/>
                <a:pathLst>
                  <a:path h="2477598" w="169362">
                    <a:moveTo>
                      <a:pt x="84681" y="0"/>
                    </a:moveTo>
                    <a:lnTo>
                      <a:pt x="84681" y="0"/>
                    </a:lnTo>
                    <a:cubicBezTo>
                      <a:pt x="107140" y="0"/>
                      <a:pt x="128678" y="8922"/>
                      <a:pt x="144559" y="24802"/>
                    </a:cubicBezTo>
                    <a:cubicBezTo>
                      <a:pt x="160440" y="40683"/>
                      <a:pt x="169362" y="62222"/>
                      <a:pt x="169362" y="84681"/>
                    </a:cubicBezTo>
                    <a:lnTo>
                      <a:pt x="169362" y="2392917"/>
                    </a:lnTo>
                    <a:cubicBezTo>
                      <a:pt x="169362" y="2439685"/>
                      <a:pt x="131449" y="2477598"/>
                      <a:pt x="84681" y="2477598"/>
                    </a:cubicBezTo>
                    <a:lnTo>
                      <a:pt x="84681" y="2477598"/>
                    </a:lnTo>
                    <a:cubicBezTo>
                      <a:pt x="37913" y="2477598"/>
                      <a:pt x="0" y="2439685"/>
                      <a:pt x="0" y="2392917"/>
                    </a:cubicBezTo>
                    <a:lnTo>
                      <a:pt x="0" y="84681"/>
                    </a:lnTo>
                    <a:cubicBezTo>
                      <a:pt x="0" y="37913"/>
                      <a:pt x="37913" y="0"/>
                      <a:pt x="84681" y="0"/>
                    </a:cubicBezTo>
                    <a:close/>
                  </a:path>
                </a:pathLst>
              </a:custGeom>
              <a:solidFill>
                <a:srgbClr val="000000">
                  <a:alpha val="0"/>
                </a:srgbClr>
              </a:solidFill>
              <a:ln w="19050" cap="rnd">
                <a:solidFill>
                  <a:srgbClr val="164B82"/>
                </a:solidFill>
                <a:prstDash val="solid"/>
                <a:round/>
              </a:ln>
            </p:spPr>
          </p:sp>
          <p:sp>
            <p:nvSpPr>
              <p:cNvPr name="TextBox 23" id="23"/>
              <p:cNvSpPr txBox="true"/>
              <p:nvPr/>
            </p:nvSpPr>
            <p:spPr>
              <a:xfrm>
                <a:off x="0" y="-57150"/>
                <a:ext cx="169362" cy="2534748"/>
              </a:xfrm>
              <a:prstGeom prst="rect">
                <a:avLst/>
              </a:prstGeom>
            </p:spPr>
            <p:txBody>
              <a:bodyPr anchor="ctr" rtlCol="false" tIns="50800" lIns="50800" bIns="50800" rIns="50800"/>
              <a:lstStyle/>
              <a:p>
                <a:pPr algn="ctr">
                  <a:lnSpc>
                    <a:spcPts val="3639"/>
                  </a:lnSpc>
                </a:pPr>
              </a:p>
            </p:txBody>
          </p:sp>
        </p:grpSp>
        <p:sp>
          <p:nvSpPr>
            <p:cNvPr name="TextBox 24" id="24"/>
            <p:cNvSpPr txBox="true"/>
            <p:nvPr/>
          </p:nvSpPr>
          <p:spPr>
            <a:xfrm rot="0">
              <a:off x="1498417" y="171945"/>
              <a:ext cx="3323932" cy="446828"/>
            </a:xfrm>
            <a:prstGeom prst="rect">
              <a:avLst/>
            </a:prstGeom>
          </p:spPr>
          <p:txBody>
            <a:bodyPr anchor="t" rtlCol="false" tIns="0" lIns="0" bIns="0" rIns="0">
              <a:spAutoFit/>
            </a:bodyPr>
            <a:lstStyle/>
            <a:p>
              <a:pPr algn="l">
                <a:lnSpc>
                  <a:spcPts val="2660"/>
                </a:lnSpc>
                <a:spcBef>
                  <a:spcPct val="0"/>
                </a:spcBef>
              </a:pPr>
              <a:r>
                <a:rPr lang="en-US" sz="1900" spc="95">
                  <a:solidFill>
                    <a:srgbClr val="164B82"/>
                  </a:solidFill>
                  <a:latin typeface="Telegraf Extra-Light"/>
                  <a:ea typeface="Telegraf Extra-Light"/>
                  <a:cs typeface="Telegraf Extra-Light"/>
                  <a:sym typeface="Telegraf Extra-Light"/>
                </a:rPr>
                <a:t>Data Analyst</a:t>
              </a:r>
            </a:p>
          </p:txBody>
        </p:sp>
        <p:sp>
          <p:nvSpPr>
            <p:cNvPr name="TextBox 25" id="25"/>
            <p:cNvSpPr txBox="true"/>
            <p:nvPr/>
          </p:nvSpPr>
          <p:spPr>
            <a:xfrm rot="0">
              <a:off x="8544047" y="171945"/>
              <a:ext cx="2426665" cy="446828"/>
            </a:xfrm>
            <a:prstGeom prst="rect">
              <a:avLst/>
            </a:prstGeom>
          </p:spPr>
          <p:txBody>
            <a:bodyPr anchor="t" rtlCol="false" tIns="0" lIns="0" bIns="0" rIns="0">
              <a:spAutoFit/>
            </a:bodyPr>
            <a:lstStyle/>
            <a:p>
              <a:pPr algn="r">
                <a:lnSpc>
                  <a:spcPts val="2660"/>
                </a:lnSpc>
                <a:spcBef>
                  <a:spcPct val="0"/>
                </a:spcBef>
              </a:pPr>
              <a:r>
                <a:rPr lang="en-US" sz="1900" spc="95">
                  <a:solidFill>
                    <a:srgbClr val="164B82"/>
                  </a:solidFill>
                  <a:latin typeface="Telegraf Extra-Light"/>
                  <a:ea typeface="Telegraf Extra-Light"/>
                  <a:cs typeface="Telegraf Extra-Light"/>
                  <a:sym typeface="Telegraf Extra-Light"/>
                </a:rPr>
                <a:t>2025</a:t>
              </a:r>
            </a:p>
          </p:txBody>
        </p:sp>
        <p:sp>
          <p:nvSpPr>
            <p:cNvPr name="TextBox 26" id="26"/>
            <p:cNvSpPr txBox="true"/>
            <p:nvPr/>
          </p:nvSpPr>
          <p:spPr>
            <a:xfrm rot="0">
              <a:off x="5531124" y="171945"/>
              <a:ext cx="2426665" cy="446828"/>
            </a:xfrm>
            <a:prstGeom prst="rect">
              <a:avLst/>
            </a:prstGeom>
          </p:spPr>
          <p:txBody>
            <a:bodyPr anchor="t" rtlCol="false" tIns="0" lIns="0" bIns="0" rIns="0">
              <a:spAutoFit/>
            </a:bodyPr>
            <a:lstStyle/>
            <a:p>
              <a:pPr algn="ctr">
                <a:lnSpc>
                  <a:spcPts val="2660"/>
                </a:lnSpc>
                <a:spcBef>
                  <a:spcPct val="0"/>
                </a:spcBef>
              </a:pPr>
              <a:r>
                <a:rPr lang="en-US" sz="1900" spc="95">
                  <a:solidFill>
                    <a:srgbClr val="164B82"/>
                  </a:solidFill>
                  <a:latin typeface="Telegraf Extra-Light"/>
                  <a:ea typeface="Telegraf Extra-Light"/>
                  <a:cs typeface="Telegraf Extra-Light"/>
                  <a:sym typeface="Telegraf Extra-Light"/>
                </a:rPr>
                <a:t>Project.</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DAGm7oBhfig</dc:identifier>
  <dcterms:modified xsi:type="dcterms:W3CDTF">2011-08-01T06:04:30Z</dcterms:modified>
  <cp:revision>1</cp:revision>
  <dc:title>SQL Data Cleaning Project</dc:title>
</cp:coreProperties>
</file>

<file path=docProps/thumbnail.jpeg>
</file>